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03"/>
    <p:restoredTop sz="89500" autoAdjust="0"/>
  </p:normalViewPr>
  <p:slideViewPr>
    <p:cSldViewPr snapToGrid="0" snapToObjects="1">
      <p:cViewPr>
        <p:scale>
          <a:sx n="77" d="100"/>
          <a:sy n="77" d="100"/>
        </p:scale>
        <p:origin x="43"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D0E3A7-4B97-1C4A-956D-AD001F461680}" type="datetimeFigureOut">
              <a:rPr lang="en-US" smtClean="0"/>
              <a:t>6/11/2020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7B93F0-1928-1847-BBFA-339744CEFA8D}" type="slidenum">
              <a:rPr lang="en-US" smtClean="0"/>
              <a:t>‹#›</a:t>
            </a:fld>
            <a:endParaRPr lang="en-US"/>
          </a:p>
        </p:txBody>
      </p:sp>
    </p:spTree>
    <p:extLst>
      <p:ext uri="{BB962C8B-B14F-4D97-AF65-F5344CB8AC3E}">
        <p14:creationId xmlns:p14="http://schemas.microsoft.com/office/powerpoint/2010/main" val="3574169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Begin with disclaimer: I’m not a biblical scholar or even really a student of the Bible. I’m a classicist by training, a philologist, so I read Greek and Roman literature closely and talk about it and teach others how to do that. So when Catherine asked me if I’d be willing to talk about the Greek words for love in Corinthians I I thought, in this order: Sure I love Greek. Uh-Oh, I’ve never read this, I wonder how many words for love Paul uses. Well, there is one word for love, but what I found was that it’s at the heart of this constellation of actions that come from love and it’s at the heart of community. So as a novice reader of Paul in the Greek, I’ll some thoughts on what he does with the language in this letter and how he uses the language of community and active verbs to set the wayward Corinthians straight and on the right path.</a:t>
            </a:r>
          </a:p>
        </p:txBody>
      </p:sp>
      <p:sp>
        <p:nvSpPr>
          <p:cNvPr id="4" name="Slide Number Placeholder 3"/>
          <p:cNvSpPr>
            <a:spLocks noGrp="1"/>
          </p:cNvSpPr>
          <p:nvPr>
            <p:ph type="sldNum" sz="quarter" idx="5"/>
          </p:nvPr>
        </p:nvSpPr>
        <p:spPr/>
        <p:txBody>
          <a:bodyPr/>
          <a:lstStyle/>
          <a:p>
            <a:fld id="{AC7B93F0-1928-1847-BBFA-339744CEFA8D}" type="slidenum">
              <a:rPr lang="en-US" smtClean="0"/>
              <a:t>1</a:t>
            </a:fld>
            <a:endParaRPr lang="en-US"/>
          </a:p>
        </p:txBody>
      </p:sp>
    </p:spTree>
    <p:extLst>
      <p:ext uri="{BB962C8B-B14F-4D97-AF65-F5344CB8AC3E}">
        <p14:creationId xmlns:p14="http://schemas.microsoft.com/office/powerpoint/2010/main" val="3653868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and by way of context, Paul addresses the division in the church in Corinth by first using the word for community or fellowship: koinonia and then its opposite or what hurts it: </a:t>
            </a:r>
            <a:r>
              <a:rPr lang="en-US" dirty="0" err="1"/>
              <a:t>eris</a:t>
            </a:r>
            <a:r>
              <a:rPr lang="en-US" dirty="0"/>
              <a:t> and </a:t>
            </a:r>
            <a:r>
              <a:rPr lang="en-US" dirty="0" err="1"/>
              <a:t>zelos</a:t>
            </a:r>
            <a:r>
              <a:rPr lang="en-US" dirty="0"/>
              <a:t>. </a:t>
            </a:r>
          </a:p>
        </p:txBody>
      </p:sp>
      <p:sp>
        <p:nvSpPr>
          <p:cNvPr id="4" name="Slide Number Placeholder 3"/>
          <p:cNvSpPr>
            <a:spLocks noGrp="1"/>
          </p:cNvSpPr>
          <p:nvPr>
            <p:ph type="sldNum" sz="quarter" idx="5"/>
          </p:nvPr>
        </p:nvSpPr>
        <p:spPr/>
        <p:txBody>
          <a:bodyPr/>
          <a:lstStyle/>
          <a:p>
            <a:fld id="{AC7B93F0-1928-1847-BBFA-339744CEFA8D}" type="slidenum">
              <a:rPr lang="en-US" smtClean="0"/>
              <a:t>2</a:t>
            </a:fld>
            <a:endParaRPr lang="en-US"/>
          </a:p>
        </p:txBody>
      </p:sp>
    </p:spTree>
    <p:extLst>
      <p:ext uri="{BB962C8B-B14F-4D97-AF65-F5344CB8AC3E}">
        <p14:creationId xmlns:p14="http://schemas.microsoft.com/office/powerpoint/2010/main" val="3658661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only does what we do with our bodies matter, but it matters because 1) Jesus died, gave up his body for us 2) we are all connected as a community in his body. So what we do with our bodies impacts the entire community. SO IT’S OF PARTICULAR NOTE THAT HE SAYS OF THE GUY SLEEPING WITH HIS STEP-MOM: KICK HIM OUT OF THE COMMUNITY SO THAT REDEMPTION WILL BE POSSIBLE FOR HIM. </a:t>
            </a:r>
          </a:p>
        </p:txBody>
      </p:sp>
      <p:sp>
        <p:nvSpPr>
          <p:cNvPr id="4" name="Slide Number Placeholder 3"/>
          <p:cNvSpPr>
            <a:spLocks noGrp="1"/>
          </p:cNvSpPr>
          <p:nvPr>
            <p:ph type="sldNum" sz="quarter" idx="5"/>
          </p:nvPr>
        </p:nvSpPr>
        <p:spPr/>
        <p:txBody>
          <a:bodyPr/>
          <a:lstStyle/>
          <a:p>
            <a:fld id="{AC7B93F0-1928-1847-BBFA-339744CEFA8D}" type="slidenum">
              <a:rPr lang="en-US" smtClean="0"/>
              <a:t>3</a:t>
            </a:fld>
            <a:endParaRPr lang="en-US"/>
          </a:p>
        </p:txBody>
      </p:sp>
    </p:spTree>
    <p:extLst>
      <p:ext uri="{BB962C8B-B14F-4D97-AF65-F5344CB8AC3E}">
        <p14:creationId xmlns:p14="http://schemas.microsoft.com/office/powerpoint/2010/main" val="2397451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Vocabulary notes: </a:t>
            </a:r>
            <a:r>
              <a:rPr lang="en-US" dirty="0" err="1"/>
              <a:t>phusioi</a:t>
            </a:r>
            <a:r>
              <a:rPr lang="en-US" dirty="0"/>
              <a:t>/</a:t>
            </a:r>
            <a:r>
              <a:rPr lang="en-US" dirty="0" err="1"/>
              <a:t>phusa</a:t>
            </a:r>
            <a:r>
              <a:rPr lang="en-US" dirty="0"/>
              <a:t> bellows: puffs up looks substantial but isn’t. Builds up/edifies, from the classical Greek to build a home. He’s about to address the divisive issue of eating meat that was sacrificed to a pagan god/idol. Some were purists and others didn’t care. So how does love build up in this? How does love come to play at all in the question of whether a Christian should eat meat sacrificed to an idol? So don’t worship idols. God doesn’t really care about food BUT if you know that someone whose knowledge and </a:t>
            </a:r>
            <a:r>
              <a:rPr lang="en-US" dirty="0" err="1"/>
              <a:t>aith</a:t>
            </a:r>
            <a:r>
              <a:rPr lang="en-US" dirty="0"/>
              <a:t> might not be very strong and who might be misled by seeing you eat meat sacrificed for an idol. Don’t do it. </a:t>
            </a:r>
          </a:p>
        </p:txBody>
      </p:sp>
      <p:sp>
        <p:nvSpPr>
          <p:cNvPr id="4" name="Slide Number Placeholder 3"/>
          <p:cNvSpPr>
            <a:spLocks noGrp="1"/>
          </p:cNvSpPr>
          <p:nvPr>
            <p:ph type="sldNum" sz="quarter" idx="5"/>
          </p:nvPr>
        </p:nvSpPr>
        <p:spPr/>
        <p:txBody>
          <a:bodyPr/>
          <a:lstStyle/>
          <a:p>
            <a:fld id="{AC7B93F0-1928-1847-BBFA-339744CEFA8D}" type="slidenum">
              <a:rPr lang="en-US" smtClean="0"/>
              <a:t>4</a:t>
            </a:fld>
            <a:endParaRPr lang="en-US"/>
          </a:p>
        </p:txBody>
      </p:sp>
    </p:spTree>
    <p:extLst>
      <p:ext uri="{BB962C8B-B14F-4D97-AF65-F5344CB8AC3E}">
        <p14:creationId xmlns:p14="http://schemas.microsoft.com/office/powerpoint/2010/main" val="3285190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Lord’s supper: </a:t>
            </a:r>
            <a:r>
              <a:rPr lang="en-US" dirty="0" err="1"/>
              <a:t>agapai</a:t>
            </a:r>
            <a:r>
              <a:rPr lang="en-US" dirty="0"/>
              <a:t>. When you come together because of your divisions, some are hungry some are drunk and it is not the Lord’s Supper that you eat. </a:t>
            </a:r>
          </a:p>
        </p:txBody>
      </p:sp>
      <p:sp>
        <p:nvSpPr>
          <p:cNvPr id="4" name="Slide Number Placeholder 3"/>
          <p:cNvSpPr>
            <a:spLocks noGrp="1"/>
          </p:cNvSpPr>
          <p:nvPr>
            <p:ph type="sldNum" sz="quarter" idx="5"/>
          </p:nvPr>
        </p:nvSpPr>
        <p:spPr/>
        <p:txBody>
          <a:bodyPr/>
          <a:lstStyle/>
          <a:p>
            <a:fld id="{AC7B93F0-1928-1847-BBFA-339744CEFA8D}" type="slidenum">
              <a:rPr lang="en-US" smtClean="0"/>
              <a:t>5</a:t>
            </a:fld>
            <a:endParaRPr lang="en-US"/>
          </a:p>
        </p:txBody>
      </p:sp>
    </p:spTree>
    <p:extLst>
      <p:ext uri="{BB962C8B-B14F-4D97-AF65-F5344CB8AC3E}">
        <p14:creationId xmlns:p14="http://schemas.microsoft.com/office/powerpoint/2010/main" val="2540826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Roger spoke last week about spiritual gifts (</a:t>
            </a:r>
            <a:r>
              <a:rPr lang="en-US" i="1" dirty="0"/>
              <a:t>charismata</a:t>
            </a:r>
            <a:r>
              <a:rPr lang="en-US" dirty="0"/>
              <a:t>), and Paul goes on at some length about them before turning the table sand saying: If they’re without love, they’re empty; they don’t build up, they don’t care for others. He goes on to say what love </a:t>
            </a:r>
            <a:r>
              <a:rPr lang="en-US" i="1" dirty="0"/>
              <a:t>does</a:t>
            </a:r>
            <a:r>
              <a:rPr lang="en-US" i="0" dirty="0"/>
              <a:t>, and he uses all verbs.</a:t>
            </a:r>
            <a:endParaRPr lang="en-US" dirty="0"/>
          </a:p>
        </p:txBody>
      </p:sp>
      <p:sp>
        <p:nvSpPr>
          <p:cNvPr id="4" name="Slide Number Placeholder 3"/>
          <p:cNvSpPr>
            <a:spLocks noGrp="1"/>
          </p:cNvSpPr>
          <p:nvPr>
            <p:ph type="sldNum" sz="quarter" idx="5"/>
          </p:nvPr>
        </p:nvSpPr>
        <p:spPr/>
        <p:txBody>
          <a:bodyPr/>
          <a:lstStyle/>
          <a:p>
            <a:fld id="{AC7B93F0-1928-1847-BBFA-339744CEFA8D}" type="slidenum">
              <a:rPr lang="en-US" smtClean="0"/>
              <a:t>6</a:t>
            </a:fld>
            <a:endParaRPr lang="en-US"/>
          </a:p>
        </p:txBody>
      </p:sp>
    </p:spTree>
    <p:extLst>
      <p:ext uri="{BB962C8B-B14F-4D97-AF65-F5344CB8AC3E}">
        <p14:creationId xmlns:p14="http://schemas.microsoft.com/office/powerpoint/2010/main" val="378697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ADJECTIVES THAT WOULD SUFFICE, BUT PAUL USES VERBS ONLY. PRESENTED LIKE THIS, IT’S A NO BRAINER.</a:t>
            </a:r>
            <a:r>
              <a:rPr lang="el-GR" dirty="0"/>
              <a:t> </a:t>
            </a:r>
            <a:r>
              <a:rPr lang="en-US" dirty="0"/>
              <a:t>Love is active, it needs to be enacted and practiced in community all </a:t>
            </a:r>
            <a:r>
              <a:rPr lang="en-US"/>
              <a:t>the time. </a:t>
            </a:r>
            <a:endParaRPr lang="en-US" dirty="0"/>
          </a:p>
        </p:txBody>
      </p:sp>
      <p:sp>
        <p:nvSpPr>
          <p:cNvPr id="4" name="Slide Number Placeholder 3"/>
          <p:cNvSpPr>
            <a:spLocks noGrp="1"/>
          </p:cNvSpPr>
          <p:nvPr>
            <p:ph type="sldNum" sz="quarter" idx="5"/>
          </p:nvPr>
        </p:nvSpPr>
        <p:spPr/>
        <p:txBody>
          <a:bodyPr/>
          <a:lstStyle/>
          <a:p>
            <a:fld id="{AC7B93F0-1928-1847-BBFA-339744CEFA8D}" type="slidenum">
              <a:rPr lang="en-US" smtClean="0"/>
              <a:t>7</a:t>
            </a:fld>
            <a:endParaRPr lang="en-US"/>
          </a:p>
        </p:txBody>
      </p:sp>
    </p:spTree>
    <p:extLst>
      <p:ext uri="{BB962C8B-B14F-4D97-AF65-F5344CB8AC3E}">
        <p14:creationId xmlns:p14="http://schemas.microsoft.com/office/powerpoint/2010/main" val="3969263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7B93F0-1928-1847-BBFA-339744CEFA8D}" type="slidenum">
              <a:rPr lang="en-US" smtClean="0"/>
              <a:t>8</a:t>
            </a:fld>
            <a:endParaRPr lang="en-US"/>
          </a:p>
        </p:txBody>
      </p:sp>
    </p:spTree>
    <p:extLst>
      <p:ext uri="{BB962C8B-B14F-4D97-AF65-F5344CB8AC3E}">
        <p14:creationId xmlns:p14="http://schemas.microsoft.com/office/powerpoint/2010/main" val="43805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64632-109B-504E-99A8-45EB9EB8A6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416A751-9154-A646-AAEC-5C52CDCB58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E799DE-4344-844C-BD7E-33A801F400FB}"/>
              </a:ext>
            </a:extLst>
          </p:cNvPr>
          <p:cNvSpPr>
            <a:spLocks noGrp="1"/>
          </p:cNvSpPr>
          <p:nvPr>
            <p:ph type="dt" sz="half" idx="10"/>
          </p:nvPr>
        </p:nvSpPr>
        <p:spPr/>
        <p:txBody>
          <a:bodyPr/>
          <a:lstStyle/>
          <a:p>
            <a:fld id="{D3E3E0D8-57B4-4E4E-BB13-C6CCAE51B325}" type="datetimeFigureOut">
              <a:rPr lang="en-US" smtClean="0"/>
              <a:t>6/11/2020</a:t>
            </a:fld>
            <a:endParaRPr lang="en-US"/>
          </a:p>
        </p:txBody>
      </p:sp>
      <p:sp>
        <p:nvSpPr>
          <p:cNvPr id="5" name="Footer Placeholder 4">
            <a:extLst>
              <a:ext uri="{FF2B5EF4-FFF2-40B4-BE49-F238E27FC236}">
                <a16:creationId xmlns:a16="http://schemas.microsoft.com/office/drawing/2014/main" id="{4BA5E666-E0CA-694D-9FB5-25FB32E8F2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12842B-08E6-6E43-9F37-11835DAEAD0A}"/>
              </a:ext>
            </a:extLst>
          </p:cNvPr>
          <p:cNvSpPr>
            <a:spLocks noGrp="1"/>
          </p:cNvSpPr>
          <p:nvPr>
            <p:ph type="sldNum" sz="quarter" idx="12"/>
          </p:nvPr>
        </p:nvSpPr>
        <p:spPr/>
        <p:txBody>
          <a:bodyPr/>
          <a:lstStyle/>
          <a:p>
            <a:fld id="{3A5FC04B-6EAF-DE43-97C3-92366853ECD3}" type="slidenum">
              <a:rPr lang="en-US" smtClean="0"/>
              <a:t>‹#›</a:t>
            </a:fld>
            <a:endParaRPr lang="en-US"/>
          </a:p>
        </p:txBody>
      </p:sp>
    </p:spTree>
    <p:extLst>
      <p:ext uri="{BB962C8B-B14F-4D97-AF65-F5344CB8AC3E}">
        <p14:creationId xmlns:p14="http://schemas.microsoft.com/office/powerpoint/2010/main" val="1857988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8F49F-4DF4-6345-BE3D-101375EF4E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891C37-6325-3A4F-8223-F554E47FA0A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F318C1-F6AB-084A-AC08-63F7D7E6AF43}"/>
              </a:ext>
            </a:extLst>
          </p:cNvPr>
          <p:cNvSpPr>
            <a:spLocks noGrp="1"/>
          </p:cNvSpPr>
          <p:nvPr>
            <p:ph type="dt" sz="half" idx="10"/>
          </p:nvPr>
        </p:nvSpPr>
        <p:spPr/>
        <p:txBody>
          <a:bodyPr/>
          <a:lstStyle/>
          <a:p>
            <a:fld id="{D3E3E0D8-57B4-4E4E-BB13-C6CCAE51B325}" type="datetimeFigureOut">
              <a:rPr lang="en-US" smtClean="0"/>
              <a:t>6/11/2020</a:t>
            </a:fld>
            <a:endParaRPr lang="en-US"/>
          </a:p>
        </p:txBody>
      </p:sp>
      <p:sp>
        <p:nvSpPr>
          <p:cNvPr id="5" name="Footer Placeholder 4">
            <a:extLst>
              <a:ext uri="{FF2B5EF4-FFF2-40B4-BE49-F238E27FC236}">
                <a16:creationId xmlns:a16="http://schemas.microsoft.com/office/drawing/2014/main" id="{951CB292-F8F0-6042-B03E-9429619CB5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A5D7CA-96CF-754C-AF11-EE5BC04105C7}"/>
              </a:ext>
            </a:extLst>
          </p:cNvPr>
          <p:cNvSpPr>
            <a:spLocks noGrp="1"/>
          </p:cNvSpPr>
          <p:nvPr>
            <p:ph type="sldNum" sz="quarter" idx="12"/>
          </p:nvPr>
        </p:nvSpPr>
        <p:spPr/>
        <p:txBody>
          <a:bodyPr/>
          <a:lstStyle/>
          <a:p>
            <a:fld id="{3A5FC04B-6EAF-DE43-97C3-92366853ECD3}" type="slidenum">
              <a:rPr lang="en-US" smtClean="0"/>
              <a:t>‹#›</a:t>
            </a:fld>
            <a:endParaRPr lang="en-US"/>
          </a:p>
        </p:txBody>
      </p:sp>
    </p:spTree>
    <p:extLst>
      <p:ext uri="{BB962C8B-B14F-4D97-AF65-F5344CB8AC3E}">
        <p14:creationId xmlns:p14="http://schemas.microsoft.com/office/powerpoint/2010/main" val="1166656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A5EDF5-E87D-5641-98ED-1027064BA8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955B22-101E-D047-BF8F-EA083E7ADD6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D9C63E-0681-8C48-A55C-A189B77C4D3D}"/>
              </a:ext>
            </a:extLst>
          </p:cNvPr>
          <p:cNvSpPr>
            <a:spLocks noGrp="1"/>
          </p:cNvSpPr>
          <p:nvPr>
            <p:ph type="dt" sz="half" idx="10"/>
          </p:nvPr>
        </p:nvSpPr>
        <p:spPr/>
        <p:txBody>
          <a:bodyPr/>
          <a:lstStyle/>
          <a:p>
            <a:fld id="{D3E3E0D8-57B4-4E4E-BB13-C6CCAE51B325}" type="datetimeFigureOut">
              <a:rPr lang="en-US" smtClean="0"/>
              <a:t>6/11/2020</a:t>
            </a:fld>
            <a:endParaRPr lang="en-US"/>
          </a:p>
        </p:txBody>
      </p:sp>
      <p:sp>
        <p:nvSpPr>
          <p:cNvPr id="5" name="Footer Placeholder 4">
            <a:extLst>
              <a:ext uri="{FF2B5EF4-FFF2-40B4-BE49-F238E27FC236}">
                <a16:creationId xmlns:a16="http://schemas.microsoft.com/office/drawing/2014/main" id="{718C13D8-4FA0-6A44-BC43-BB00254080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7016E4-6013-0243-B4CA-E0907A2D7C8D}"/>
              </a:ext>
            </a:extLst>
          </p:cNvPr>
          <p:cNvSpPr>
            <a:spLocks noGrp="1"/>
          </p:cNvSpPr>
          <p:nvPr>
            <p:ph type="sldNum" sz="quarter" idx="12"/>
          </p:nvPr>
        </p:nvSpPr>
        <p:spPr/>
        <p:txBody>
          <a:bodyPr/>
          <a:lstStyle/>
          <a:p>
            <a:fld id="{3A5FC04B-6EAF-DE43-97C3-92366853ECD3}" type="slidenum">
              <a:rPr lang="en-US" smtClean="0"/>
              <a:t>‹#›</a:t>
            </a:fld>
            <a:endParaRPr lang="en-US"/>
          </a:p>
        </p:txBody>
      </p:sp>
    </p:spTree>
    <p:extLst>
      <p:ext uri="{BB962C8B-B14F-4D97-AF65-F5344CB8AC3E}">
        <p14:creationId xmlns:p14="http://schemas.microsoft.com/office/powerpoint/2010/main" val="2654649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68D18-3AFE-8749-B5A2-2D476E828C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629636-F5FE-E74F-AA2A-286B0B3B895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ADC3D5-24D2-0346-A7D7-682596E93411}"/>
              </a:ext>
            </a:extLst>
          </p:cNvPr>
          <p:cNvSpPr>
            <a:spLocks noGrp="1"/>
          </p:cNvSpPr>
          <p:nvPr>
            <p:ph type="dt" sz="half" idx="10"/>
          </p:nvPr>
        </p:nvSpPr>
        <p:spPr/>
        <p:txBody>
          <a:bodyPr/>
          <a:lstStyle/>
          <a:p>
            <a:fld id="{D3E3E0D8-57B4-4E4E-BB13-C6CCAE51B325}" type="datetimeFigureOut">
              <a:rPr lang="en-US" smtClean="0"/>
              <a:t>6/11/2020</a:t>
            </a:fld>
            <a:endParaRPr lang="en-US"/>
          </a:p>
        </p:txBody>
      </p:sp>
      <p:sp>
        <p:nvSpPr>
          <p:cNvPr id="5" name="Footer Placeholder 4">
            <a:extLst>
              <a:ext uri="{FF2B5EF4-FFF2-40B4-BE49-F238E27FC236}">
                <a16:creationId xmlns:a16="http://schemas.microsoft.com/office/drawing/2014/main" id="{13213356-4895-EC4C-A7F7-724D8C3A6A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049079-D35A-B04C-B482-FBB84128E2DB}"/>
              </a:ext>
            </a:extLst>
          </p:cNvPr>
          <p:cNvSpPr>
            <a:spLocks noGrp="1"/>
          </p:cNvSpPr>
          <p:nvPr>
            <p:ph type="sldNum" sz="quarter" idx="12"/>
          </p:nvPr>
        </p:nvSpPr>
        <p:spPr/>
        <p:txBody>
          <a:bodyPr/>
          <a:lstStyle/>
          <a:p>
            <a:fld id="{3A5FC04B-6EAF-DE43-97C3-92366853ECD3}" type="slidenum">
              <a:rPr lang="en-US" smtClean="0"/>
              <a:t>‹#›</a:t>
            </a:fld>
            <a:endParaRPr lang="en-US"/>
          </a:p>
        </p:txBody>
      </p:sp>
    </p:spTree>
    <p:extLst>
      <p:ext uri="{BB962C8B-B14F-4D97-AF65-F5344CB8AC3E}">
        <p14:creationId xmlns:p14="http://schemas.microsoft.com/office/powerpoint/2010/main" val="644920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381FA-7EC8-EC4A-8BA2-8A6A600383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0CBBF3-4FF0-0641-872E-95E3FDF9C7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E63D621-4E72-3540-8966-440E392A5945}"/>
              </a:ext>
            </a:extLst>
          </p:cNvPr>
          <p:cNvSpPr>
            <a:spLocks noGrp="1"/>
          </p:cNvSpPr>
          <p:nvPr>
            <p:ph type="dt" sz="half" idx="10"/>
          </p:nvPr>
        </p:nvSpPr>
        <p:spPr/>
        <p:txBody>
          <a:bodyPr/>
          <a:lstStyle/>
          <a:p>
            <a:fld id="{D3E3E0D8-57B4-4E4E-BB13-C6CCAE51B325}" type="datetimeFigureOut">
              <a:rPr lang="en-US" smtClean="0"/>
              <a:t>6/11/2020</a:t>
            </a:fld>
            <a:endParaRPr lang="en-US"/>
          </a:p>
        </p:txBody>
      </p:sp>
      <p:sp>
        <p:nvSpPr>
          <p:cNvPr id="5" name="Footer Placeholder 4">
            <a:extLst>
              <a:ext uri="{FF2B5EF4-FFF2-40B4-BE49-F238E27FC236}">
                <a16:creationId xmlns:a16="http://schemas.microsoft.com/office/drawing/2014/main" id="{0F6AC969-A071-8241-A18E-24E3E8B19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8C6F8E-FB06-CD4F-B221-7DD5B6B0606D}"/>
              </a:ext>
            </a:extLst>
          </p:cNvPr>
          <p:cNvSpPr>
            <a:spLocks noGrp="1"/>
          </p:cNvSpPr>
          <p:nvPr>
            <p:ph type="sldNum" sz="quarter" idx="12"/>
          </p:nvPr>
        </p:nvSpPr>
        <p:spPr/>
        <p:txBody>
          <a:bodyPr/>
          <a:lstStyle/>
          <a:p>
            <a:fld id="{3A5FC04B-6EAF-DE43-97C3-92366853ECD3}" type="slidenum">
              <a:rPr lang="en-US" smtClean="0"/>
              <a:t>‹#›</a:t>
            </a:fld>
            <a:endParaRPr lang="en-US"/>
          </a:p>
        </p:txBody>
      </p:sp>
    </p:spTree>
    <p:extLst>
      <p:ext uri="{BB962C8B-B14F-4D97-AF65-F5344CB8AC3E}">
        <p14:creationId xmlns:p14="http://schemas.microsoft.com/office/powerpoint/2010/main" val="1630564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B05B4-6F37-1147-B5C7-A9EC3E974E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691DAD-83C8-4241-8D84-1232364009E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16B712-9809-D34E-B703-4943E83B468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C892675-7B16-CA4F-A42D-33A3A2758ED3}"/>
              </a:ext>
            </a:extLst>
          </p:cNvPr>
          <p:cNvSpPr>
            <a:spLocks noGrp="1"/>
          </p:cNvSpPr>
          <p:nvPr>
            <p:ph type="dt" sz="half" idx="10"/>
          </p:nvPr>
        </p:nvSpPr>
        <p:spPr/>
        <p:txBody>
          <a:bodyPr/>
          <a:lstStyle/>
          <a:p>
            <a:fld id="{D3E3E0D8-57B4-4E4E-BB13-C6CCAE51B325}" type="datetimeFigureOut">
              <a:rPr lang="en-US" smtClean="0"/>
              <a:t>6/11/2020</a:t>
            </a:fld>
            <a:endParaRPr lang="en-US"/>
          </a:p>
        </p:txBody>
      </p:sp>
      <p:sp>
        <p:nvSpPr>
          <p:cNvPr id="6" name="Footer Placeholder 5">
            <a:extLst>
              <a:ext uri="{FF2B5EF4-FFF2-40B4-BE49-F238E27FC236}">
                <a16:creationId xmlns:a16="http://schemas.microsoft.com/office/drawing/2014/main" id="{5B7F5041-51B3-5344-A6BE-8BE7BEA4BE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20CDC6-5111-CA47-99BF-C0D9D2DBF7DE}"/>
              </a:ext>
            </a:extLst>
          </p:cNvPr>
          <p:cNvSpPr>
            <a:spLocks noGrp="1"/>
          </p:cNvSpPr>
          <p:nvPr>
            <p:ph type="sldNum" sz="quarter" idx="12"/>
          </p:nvPr>
        </p:nvSpPr>
        <p:spPr/>
        <p:txBody>
          <a:bodyPr/>
          <a:lstStyle/>
          <a:p>
            <a:fld id="{3A5FC04B-6EAF-DE43-97C3-92366853ECD3}" type="slidenum">
              <a:rPr lang="en-US" smtClean="0"/>
              <a:t>‹#›</a:t>
            </a:fld>
            <a:endParaRPr lang="en-US"/>
          </a:p>
        </p:txBody>
      </p:sp>
    </p:spTree>
    <p:extLst>
      <p:ext uri="{BB962C8B-B14F-4D97-AF65-F5344CB8AC3E}">
        <p14:creationId xmlns:p14="http://schemas.microsoft.com/office/powerpoint/2010/main" val="298252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FF08A-C732-0E4E-8D91-EF3EBF8352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FE23E9-AE80-BF4A-897C-0679EBF35C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241F1A1-FAD5-A84B-BEEA-DDA27C61F02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B49C17-332B-5B48-96BD-AB0342C7A1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DF08AED-B974-324D-8198-E10BF5284D5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424C40-2860-2949-B706-B2A46BC3F739}"/>
              </a:ext>
            </a:extLst>
          </p:cNvPr>
          <p:cNvSpPr>
            <a:spLocks noGrp="1"/>
          </p:cNvSpPr>
          <p:nvPr>
            <p:ph type="dt" sz="half" idx="10"/>
          </p:nvPr>
        </p:nvSpPr>
        <p:spPr/>
        <p:txBody>
          <a:bodyPr/>
          <a:lstStyle/>
          <a:p>
            <a:fld id="{D3E3E0D8-57B4-4E4E-BB13-C6CCAE51B325}" type="datetimeFigureOut">
              <a:rPr lang="en-US" smtClean="0"/>
              <a:t>6/11/2020</a:t>
            </a:fld>
            <a:endParaRPr lang="en-US"/>
          </a:p>
        </p:txBody>
      </p:sp>
      <p:sp>
        <p:nvSpPr>
          <p:cNvPr id="8" name="Footer Placeholder 7">
            <a:extLst>
              <a:ext uri="{FF2B5EF4-FFF2-40B4-BE49-F238E27FC236}">
                <a16:creationId xmlns:a16="http://schemas.microsoft.com/office/drawing/2014/main" id="{CEC36A87-AC9D-8945-A33C-D9B6D2108A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C4B532-9A87-E046-8007-7441DB1C07F5}"/>
              </a:ext>
            </a:extLst>
          </p:cNvPr>
          <p:cNvSpPr>
            <a:spLocks noGrp="1"/>
          </p:cNvSpPr>
          <p:nvPr>
            <p:ph type="sldNum" sz="quarter" idx="12"/>
          </p:nvPr>
        </p:nvSpPr>
        <p:spPr/>
        <p:txBody>
          <a:bodyPr/>
          <a:lstStyle/>
          <a:p>
            <a:fld id="{3A5FC04B-6EAF-DE43-97C3-92366853ECD3}" type="slidenum">
              <a:rPr lang="en-US" smtClean="0"/>
              <a:t>‹#›</a:t>
            </a:fld>
            <a:endParaRPr lang="en-US"/>
          </a:p>
        </p:txBody>
      </p:sp>
    </p:spTree>
    <p:extLst>
      <p:ext uri="{BB962C8B-B14F-4D97-AF65-F5344CB8AC3E}">
        <p14:creationId xmlns:p14="http://schemas.microsoft.com/office/powerpoint/2010/main" val="3450009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51A3D-2E79-2F4F-8A1B-427414A9F2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DEB7CB-C779-A34A-8474-6D60D252DED3}"/>
              </a:ext>
            </a:extLst>
          </p:cNvPr>
          <p:cNvSpPr>
            <a:spLocks noGrp="1"/>
          </p:cNvSpPr>
          <p:nvPr>
            <p:ph type="dt" sz="half" idx="10"/>
          </p:nvPr>
        </p:nvSpPr>
        <p:spPr/>
        <p:txBody>
          <a:bodyPr/>
          <a:lstStyle/>
          <a:p>
            <a:fld id="{D3E3E0D8-57B4-4E4E-BB13-C6CCAE51B325}" type="datetimeFigureOut">
              <a:rPr lang="en-US" smtClean="0"/>
              <a:t>6/11/2020</a:t>
            </a:fld>
            <a:endParaRPr lang="en-US"/>
          </a:p>
        </p:txBody>
      </p:sp>
      <p:sp>
        <p:nvSpPr>
          <p:cNvPr id="4" name="Footer Placeholder 3">
            <a:extLst>
              <a:ext uri="{FF2B5EF4-FFF2-40B4-BE49-F238E27FC236}">
                <a16:creationId xmlns:a16="http://schemas.microsoft.com/office/drawing/2014/main" id="{82670901-D0CA-6E4A-8ECF-81264F861C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F7846E-031C-ED4E-BD77-AEA98EE3FA7B}"/>
              </a:ext>
            </a:extLst>
          </p:cNvPr>
          <p:cNvSpPr>
            <a:spLocks noGrp="1"/>
          </p:cNvSpPr>
          <p:nvPr>
            <p:ph type="sldNum" sz="quarter" idx="12"/>
          </p:nvPr>
        </p:nvSpPr>
        <p:spPr/>
        <p:txBody>
          <a:bodyPr/>
          <a:lstStyle/>
          <a:p>
            <a:fld id="{3A5FC04B-6EAF-DE43-97C3-92366853ECD3}" type="slidenum">
              <a:rPr lang="en-US" smtClean="0"/>
              <a:t>‹#›</a:t>
            </a:fld>
            <a:endParaRPr lang="en-US"/>
          </a:p>
        </p:txBody>
      </p:sp>
    </p:spTree>
    <p:extLst>
      <p:ext uri="{BB962C8B-B14F-4D97-AF65-F5344CB8AC3E}">
        <p14:creationId xmlns:p14="http://schemas.microsoft.com/office/powerpoint/2010/main" val="964021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F5DB6F-705C-5841-B2C8-39E9FB655B1D}"/>
              </a:ext>
            </a:extLst>
          </p:cNvPr>
          <p:cNvSpPr>
            <a:spLocks noGrp="1"/>
          </p:cNvSpPr>
          <p:nvPr>
            <p:ph type="dt" sz="half" idx="10"/>
          </p:nvPr>
        </p:nvSpPr>
        <p:spPr/>
        <p:txBody>
          <a:bodyPr/>
          <a:lstStyle/>
          <a:p>
            <a:fld id="{D3E3E0D8-57B4-4E4E-BB13-C6CCAE51B325}" type="datetimeFigureOut">
              <a:rPr lang="en-US" smtClean="0"/>
              <a:t>6/11/2020</a:t>
            </a:fld>
            <a:endParaRPr lang="en-US"/>
          </a:p>
        </p:txBody>
      </p:sp>
      <p:sp>
        <p:nvSpPr>
          <p:cNvPr id="3" name="Footer Placeholder 2">
            <a:extLst>
              <a:ext uri="{FF2B5EF4-FFF2-40B4-BE49-F238E27FC236}">
                <a16:creationId xmlns:a16="http://schemas.microsoft.com/office/drawing/2014/main" id="{B11929A0-ABD9-284D-B224-23B815BDD4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A37528-3E87-FD48-AB94-614550A2349A}"/>
              </a:ext>
            </a:extLst>
          </p:cNvPr>
          <p:cNvSpPr>
            <a:spLocks noGrp="1"/>
          </p:cNvSpPr>
          <p:nvPr>
            <p:ph type="sldNum" sz="quarter" idx="12"/>
          </p:nvPr>
        </p:nvSpPr>
        <p:spPr/>
        <p:txBody>
          <a:bodyPr/>
          <a:lstStyle/>
          <a:p>
            <a:fld id="{3A5FC04B-6EAF-DE43-97C3-92366853ECD3}" type="slidenum">
              <a:rPr lang="en-US" smtClean="0"/>
              <a:t>‹#›</a:t>
            </a:fld>
            <a:endParaRPr lang="en-US"/>
          </a:p>
        </p:txBody>
      </p:sp>
    </p:spTree>
    <p:extLst>
      <p:ext uri="{BB962C8B-B14F-4D97-AF65-F5344CB8AC3E}">
        <p14:creationId xmlns:p14="http://schemas.microsoft.com/office/powerpoint/2010/main" val="2736186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ABE81-D3D7-EF40-AA91-D56283C5F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9EE208F-E9A5-6440-9286-599A1EF2AE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98AD7A-41EE-5D47-8AFB-87F29F56CB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1163B5-5134-694B-91D0-0360B7013A31}"/>
              </a:ext>
            </a:extLst>
          </p:cNvPr>
          <p:cNvSpPr>
            <a:spLocks noGrp="1"/>
          </p:cNvSpPr>
          <p:nvPr>
            <p:ph type="dt" sz="half" idx="10"/>
          </p:nvPr>
        </p:nvSpPr>
        <p:spPr/>
        <p:txBody>
          <a:bodyPr/>
          <a:lstStyle/>
          <a:p>
            <a:fld id="{D3E3E0D8-57B4-4E4E-BB13-C6CCAE51B325}" type="datetimeFigureOut">
              <a:rPr lang="en-US" smtClean="0"/>
              <a:t>6/11/2020</a:t>
            </a:fld>
            <a:endParaRPr lang="en-US"/>
          </a:p>
        </p:txBody>
      </p:sp>
      <p:sp>
        <p:nvSpPr>
          <p:cNvPr id="6" name="Footer Placeholder 5">
            <a:extLst>
              <a:ext uri="{FF2B5EF4-FFF2-40B4-BE49-F238E27FC236}">
                <a16:creationId xmlns:a16="http://schemas.microsoft.com/office/drawing/2014/main" id="{DA3D0939-6E3F-3646-9C26-774DF46F1C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533DEF-943B-C64F-B80F-FA4A5F9BE5EF}"/>
              </a:ext>
            </a:extLst>
          </p:cNvPr>
          <p:cNvSpPr>
            <a:spLocks noGrp="1"/>
          </p:cNvSpPr>
          <p:nvPr>
            <p:ph type="sldNum" sz="quarter" idx="12"/>
          </p:nvPr>
        </p:nvSpPr>
        <p:spPr/>
        <p:txBody>
          <a:bodyPr/>
          <a:lstStyle/>
          <a:p>
            <a:fld id="{3A5FC04B-6EAF-DE43-97C3-92366853ECD3}" type="slidenum">
              <a:rPr lang="en-US" smtClean="0"/>
              <a:t>‹#›</a:t>
            </a:fld>
            <a:endParaRPr lang="en-US"/>
          </a:p>
        </p:txBody>
      </p:sp>
    </p:spTree>
    <p:extLst>
      <p:ext uri="{BB962C8B-B14F-4D97-AF65-F5344CB8AC3E}">
        <p14:creationId xmlns:p14="http://schemas.microsoft.com/office/powerpoint/2010/main" val="187570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5A5BC-5230-EB46-A417-C4882A8599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3BBE90-ACBA-FD48-BDE4-F8FF536659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560BC7-2FA6-FA42-8888-7F41CABBB2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85DCA79-E575-F743-95F0-426838EA707F}"/>
              </a:ext>
            </a:extLst>
          </p:cNvPr>
          <p:cNvSpPr>
            <a:spLocks noGrp="1"/>
          </p:cNvSpPr>
          <p:nvPr>
            <p:ph type="dt" sz="half" idx="10"/>
          </p:nvPr>
        </p:nvSpPr>
        <p:spPr/>
        <p:txBody>
          <a:bodyPr/>
          <a:lstStyle/>
          <a:p>
            <a:fld id="{D3E3E0D8-57B4-4E4E-BB13-C6CCAE51B325}" type="datetimeFigureOut">
              <a:rPr lang="en-US" smtClean="0"/>
              <a:t>6/11/2020</a:t>
            </a:fld>
            <a:endParaRPr lang="en-US"/>
          </a:p>
        </p:txBody>
      </p:sp>
      <p:sp>
        <p:nvSpPr>
          <p:cNvPr id="6" name="Footer Placeholder 5">
            <a:extLst>
              <a:ext uri="{FF2B5EF4-FFF2-40B4-BE49-F238E27FC236}">
                <a16:creationId xmlns:a16="http://schemas.microsoft.com/office/drawing/2014/main" id="{728D1F5A-DA82-F54C-BA46-9A4918A75E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D35102-6A2F-2C44-90C0-BF4E2EBA06B3}"/>
              </a:ext>
            </a:extLst>
          </p:cNvPr>
          <p:cNvSpPr>
            <a:spLocks noGrp="1"/>
          </p:cNvSpPr>
          <p:nvPr>
            <p:ph type="sldNum" sz="quarter" idx="12"/>
          </p:nvPr>
        </p:nvSpPr>
        <p:spPr/>
        <p:txBody>
          <a:bodyPr/>
          <a:lstStyle/>
          <a:p>
            <a:fld id="{3A5FC04B-6EAF-DE43-97C3-92366853ECD3}" type="slidenum">
              <a:rPr lang="en-US" smtClean="0"/>
              <a:t>‹#›</a:t>
            </a:fld>
            <a:endParaRPr lang="en-US"/>
          </a:p>
        </p:txBody>
      </p:sp>
    </p:spTree>
    <p:extLst>
      <p:ext uri="{BB962C8B-B14F-4D97-AF65-F5344CB8AC3E}">
        <p14:creationId xmlns:p14="http://schemas.microsoft.com/office/powerpoint/2010/main" val="655854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32F495-08E1-D64E-B3F2-CF5E4F6B64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0814D5-9CA0-834D-8802-7493DF27BC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EC33DB-D8E3-CB4A-8087-586FF2B5A3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E3E0D8-57B4-4E4E-BB13-C6CCAE51B325}" type="datetimeFigureOut">
              <a:rPr lang="en-US" smtClean="0"/>
              <a:t>6/11/2020</a:t>
            </a:fld>
            <a:endParaRPr lang="en-US"/>
          </a:p>
        </p:txBody>
      </p:sp>
      <p:sp>
        <p:nvSpPr>
          <p:cNvPr id="5" name="Footer Placeholder 4">
            <a:extLst>
              <a:ext uri="{FF2B5EF4-FFF2-40B4-BE49-F238E27FC236}">
                <a16:creationId xmlns:a16="http://schemas.microsoft.com/office/drawing/2014/main" id="{8C06053E-42F4-664E-B17B-6F1DED0AD9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4F60DC-3D3A-2945-879F-EB449041F9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FC04B-6EAF-DE43-97C3-92366853ECD3}" type="slidenum">
              <a:rPr lang="en-US" smtClean="0"/>
              <a:t>‹#›</a:t>
            </a:fld>
            <a:endParaRPr lang="en-US"/>
          </a:p>
        </p:txBody>
      </p:sp>
    </p:spTree>
    <p:extLst>
      <p:ext uri="{BB962C8B-B14F-4D97-AF65-F5344CB8AC3E}">
        <p14:creationId xmlns:p14="http://schemas.microsoft.com/office/powerpoint/2010/main" val="4107695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09370-E3E6-A140-AF90-3D3D62DA483E}"/>
              </a:ext>
            </a:extLst>
          </p:cNvPr>
          <p:cNvSpPr>
            <a:spLocks noGrp="1"/>
          </p:cNvSpPr>
          <p:nvPr>
            <p:ph type="ctrTitle"/>
          </p:nvPr>
        </p:nvSpPr>
        <p:spPr>
          <a:xfrm>
            <a:off x="1524000" y="1678955"/>
            <a:ext cx="9144000" cy="2387600"/>
          </a:xfrm>
        </p:spPr>
        <p:txBody>
          <a:bodyPr>
            <a:normAutofit fontScale="90000"/>
          </a:bodyPr>
          <a:lstStyle/>
          <a:p>
            <a:r>
              <a:rPr lang="en-US" sz="6600" b="1" dirty="0">
                <a:solidFill>
                  <a:srgbClr val="002060"/>
                </a:solidFill>
              </a:rPr>
              <a:t>Eat, Build, Love:</a:t>
            </a:r>
            <a:br>
              <a:rPr lang="en-US" sz="6600" b="1" dirty="0">
                <a:solidFill>
                  <a:srgbClr val="002060"/>
                </a:solidFill>
              </a:rPr>
            </a:br>
            <a:r>
              <a:rPr lang="en-US" sz="6600" b="1" dirty="0">
                <a:solidFill>
                  <a:srgbClr val="002060"/>
                </a:solidFill>
              </a:rPr>
              <a:t>A Greek Reading of 1 Corinthians</a:t>
            </a:r>
            <a:endParaRPr lang="en-US" b="1" dirty="0">
              <a:solidFill>
                <a:srgbClr val="002060"/>
              </a:solidFill>
            </a:endParaRPr>
          </a:p>
        </p:txBody>
      </p:sp>
      <p:sp>
        <p:nvSpPr>
          <p:cNvPr id="3" name="Subtitle 2">
            <a:extLst>
              <a:ext uri="{FF2B5EF4-FFF2-40B4-BE49-F238E27FC236}">
                <a16:creationId xmlns:a16="http://schemas.microsoft.com/office/drawing/2014/main" id="{70C69C8F-F717-6143-B477-A8F811B1459D}"/>
              </a:ext>
            </a:extLst>
          </p:cNvPr>
          <p:cNvSpPr>
            <a:spLocks noGrp="1"/>
          </p:cNvSpPr>
          <p:nvPr>
            <p:ph type="subTitle" idx="1"/>
          </p:nvPr>
        </p:nvSpPr>
        <p:spPr>
          <a:xfrm>
            <a:off x="1524000" y="4539250"/>
            <a:ext cx="9144000" cy="800996"/>
          </a:xfrm>
        </p:spPr>
        <p:txBody>
          <a:bodyPr>
            <a:normAutofit/>
          </a:bodyPr>
          <a:lstStyle/>
          <a:p>
            <a:r>
              <a:rPr lang="en-US" sz="3600" dirty="0"/>
              <a:t>Fran Spaltro, Ph.D.</a:t>
            </a:r>
            <a:endParaRPr lang="en-US" sz="4800" dirty="0"/>
          </a:p>
        </p:txBody>
      </p:sp>
    </p:spTree>
    <p:extLst>
      <p:ext uri="{BB962C8B-B14F-4D97-AF65-F5344CB8AC3E}">
        <p14:creationId xmlns:p14="http://schemas.microsoft.com/office/powerpoint/2010/main" val="2745328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283CCC-7600-F241-BB51-4E960D07B46F}"/>
              </a:ext>
            </a:extLst>
          </p:cNvPr>
          <p:cNvSpPr txBox="1"/>
          <p:nvPr/>
        </p:nvSpPr>
        <p:spPr>
          <a:xfrm>
            <a:off x="1" y="0"/>
            <a:ext cx="12192000" cy="1446550"/>
          </a:xfrm>
          <a:prstGeom prst="rect">
            <a:avLst/>
          </a:prstGeom>
          <a:noFill/>
        </p:spPr>
        <p:txBody>
          <a:bodyPr wrap="square" rtlCol="0">
            <a:spAutoFit/>
          </a:bodyPr>
          <a:lstStyle/>
          <a:p>
            <a:pPr algn="ctr"/>
            <a:endParaRPr lang="en-US" sz="4400" dirty="0"/>
          </a:p>
          <a:p>
            <a:pPr algn="ctr"/>
            <a:endParaRPr lang="en-US" sz="4400" dirty="0"/>
          </a:p>
        </p:txBody>
      </p:sp>
      <p:sp>
        <p:nvSpPr>
          <p:cNvPr id="5" name="TextBox 4">
            <a:extLst>
              <a:ext uri="{FF2B5EF4-FFF2-40B4-BE49-F238E27FC236}">
                <a16:creationId xmlns:a16="http://schemas.microsoft.com/office/drawing/2014/main" id="{533AAFF8-BC33-5F4D-92EE-42B2B38991F2}"/>
              </a:ext>
            </a:extLst>
          </p:cNvPr>
          <p:cNvSpPr txBox="1"/>
          <p:nvPr/>
        </p:nvSpPr>
        <p:spPr>
          <a:xfrm>
            <a:off x="1480008" y="0"/>
            <a:ext cx="8873765" cy="7663636"/>
          </a:xfrm>
          <a:prstGeom prst="rect">
            <a:avLst/>
          </a:prstGeom>
          <a:noFill/>
        </p:spPr>
        <p:txBody>
          <a:bodyPr wrap="square" rtlCol="0">
            <a:spAutoFit/>
          </a:bodyPr>
          <a:lstStyle/>
          <a:p>
            <a:pPr algn="ctr"/>
            <a:endParaRPr lang="en-US" sz="3600" dirty="0"/>
          </a:p>
          <a:p>
            <a:pPr algn="ctr"/>
            <a:r>
              <a:rPr lang="en-US" sz="2800" b="1" dirty="0"/>
              <a:t>COMMUNITY DIVIDED</a:t>
            </a:r>
          </a:p>
          <a:p>
            <a:pPr algn="ctr"/>
            <a:r>
              <a:rPr lang="en-US" sz="2800" dirty="0">
                <a:solidFill>
                  <a:srgbClr val="7030A0"/>
                </a:solidFill>
              </a:rPr>
              <a:t>KOINŌNIA</a:t>
            </a:r>
            <a:r>
              <a:rPr lang="en-US" sz="2800" dirty="0"/>
              <a:t> (1.9) </a:t>
            </a:r>
          </a:p>
          <a:p>
            <a:pPr algn="ctr"/>
            <a:r>
              <a:rPr lang="en-US" sz="2800" dirty="0"/>
              <a:t>God, by whom </a:t>
            </a:r>
            <a:r>
              <a:rPr lang="en-US" sz="2800" b="1" dirty="0"/>
              <a:t>you were called into the communion </a:t>
            </a:r>
            <a:r>
              <a:rPr lang="en-US" sz="2800" dirty="0"/>
              <a:t>of his son Jesus Christ, is faithful.</a:t>
            </a:r>
          </a:p>
          <a:p>
            <a:pPr algn="ctr"/>
            <a:endParaRPr lang="en-US" sz="2800" dirty="0"/>
          </a:p>
          <a:p>
            <a:pPr algn="ctr"/>
            <a:r>
              <a:rPr lang="en-US" sz="2800" dirty="0">
                <a:solidFill>
                  <a:srgbClr val="7030A0"/>
                </a:solidFill>
              </a:rPr>
              <a:t>ERIS, ZĒLOS </a:t>
            </a:r>
            <a:r>
              <a:rPr lang="en-US" sz="2800" dirty="0"/>
              <a:t>(3.3)</a:t>
            </a:r>
          </a:p>
          <a:p>
            <a:pPr algn="ctr"/>
            <a:r>
              <a:rPr lang="en-US" sz="2800" dirty="0"/>
              <a:t>But there is </a:t>
            </a:r>
            <a:r>
              <a:rPr lang="en-US" sz="2800" b="1" dirty="0"/>
              <a:t>strife and jealousy </a:t>
            </a:r>
            <a:r>
              <a:rPr lang="en-US" sz="2800" dirty="0"/>
              <a:t>among you.</a:t>
            </a:r>
          </a:p>
          <a:p>
            <a:pPr algn="ctr"/>
            <a:endParaRPr lang="en-US" sz="2800" dirty="0"/>
          </a:p>
          <a:p>
            <a:pPr algn="ctr"/>
            <a:r>
              <a:rPr lang="en-US" sz="2800" dirty="0"/>
              <a:t>Apollos and I water and plant, but God gives growth and </a:t>
            </a:r>
            <a:r>
              <a:rPr lang="en-US" sz="2800" b="1" dirty="0"/>
              <a:t>YOU ARE THE FIELD; YOU ARE THE BUILDING; YOU ARE GOD’S TEMPLE </a:t>
            </a:r>
            <a:r>
              <a:rPr lang="en-US" sz="2800" dirty="0"/>
              <a:t>(3.10-16).</a:t>
            </a:r>
          </a:p>
          <a:p>
            <a:pPr algn="ctr"/>
            <a:endParaRPr lang="en-US" sz="2800" dirty="0"/>
          </a:p>
          <a:p>
            <a:pPr algn="ctr"/>
            <a:r>
              <a:rPr lang="en-US" sz="2800" dirty="0">
                <a:solidFill>
                  <a:srgbClr val="7030A0"/>
                </a:solidFill>
              </a:rPr>
              <a:t>TEKNA AGAPĒTA </a:t>
            </a:r>
            <a:r>
              <a:rPr lang="en-US" sz="2800" dirty="0"/>
              <a:t>(4.14)</a:t>
            </a:r>
          </a:p>
          <a:p>
            <a:pPr algn="ctr"/>
            <a:r>
              <a:rPr lang="en-US" sz="2800" dirty="0"/>
              <a:t>Beloved children/family</a:t>
            </a:r>
          </a:p>
          <a:p>
            <a:pPr algn="ctr"/>
            <a:endParaRPr lang="en-US" sz="3200" dirty="0"/>
          </a:p>
          <a:p>
            <a:pPr algn="ctr"/>
            <a:endParaRPr lang="en-US" sz="3200" dirty="0"/>
          </a:p>
        </p:txBody>
      </p:sp>
    </p:spTree>
    <p:extLst>
      <p:ext uri="{BB962C8B-B14F-4D97-AF65-F5344CB8AC3E}">
        <p14:creationId xmlns:p14="http://schemas.microsoft.com/office/powerpoint/2010/main" val="3694175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283CCC-7600-F241-BB51-4E960D07B46F}"/>
              </a:ext>
            </a:extLst>
          </p:cNvPr>
          <p:cNvSpPr txBox="1"/>
          <p:nvPr/>
        </p:nvSpPr>
        <p:spPr>
          <a:xfrm>
            <a:off x="1" y="0"/>
            <a:ext cx="12192000" cy="1446550"/>
          </a:xfrm>
          <a:prstGeom prst="rect">
            <a:avLst/>
          </a:prstGeom>
          <a:noFill/>
        </p:spPr>
        <p:txBody>
          <a:bodyPr wrap="square" rtlCol="0">
            <a:spAutoFit/>
          </a:bodyPr>
          <a:lstStyle/>
          <a:p>
            <a:pPr algn="ctr"/>
            <a:endParaRPr lang="en-US" sz="4400" dirty="0"/>
          </a:p>
          <a:p>
            <a:pPr algn="ctr"/>
            <a:endParaRPr lang="en-US" sz="4400" dirty="0"/>
          </a:p>
        </p:txBody>
      </p:sp>
      <p:sp>
        <p:nvSpPr>
          <p:cNvPr id="5" name="TextBox 4">
            <a:extLst>
              <a:ext uri="{FF2B5EF4-FFF2-40B4-BE49-F238E27FC236}">
                <a16:creationId xmlns:a16="http://schemas.microsoft.com/office/drawing/2014/main" id="{533AAFF8-BC33-5F4D-92EE-42B2B38991F2}"/>
              </a:ext>
            </a:extLst>
          </p:cNvPr>
          <p:cNvSpPr txBox="1"/>
          <p:nvPr/>
        </p:nvSpPr>
        <p:spPr>
          <a:xfrm>
            <a:off x="1607270" y="169682"/>
            <a:ext cx="8977460" cy="6801862"/>
          </a:xfrm>
          <a:prstGeom prst="rect">
            <a:avLst/>
          </a:prstGeom>
          <a:noFill/>
        </p:spPr>
        <p:txBody>
          <a:bodyPr wrap="square" rtlCol="0">
            <a:spAutoFit/>
          </a:bodyPr>
          <a:lstStyle/>
          <a:p>
            <a:pPr algn="ctr"/>
            <a:endParaRPr lang="en-US" sz="3600" dirty="0"/>
          </a:p>
          <a:p>
            <a:pPr algn="ctr"/>
            <a:r>
              <a:rPr lang="en-US" sz="2800" b="1" dirty="0"/>
              <a:t>BODIES REAL AND METAPHYSICAL</a:t>
            </a:r>
          </a:p>
          <a:p>
            <a:pPr algn="ctr"/>
            <a:endParaRPr lang="en-US" sz="2800" dirty="0"/>
          </a:p>
          <a:p>
            <a:pPr algn="ctr"/>
            <a:r>
              <a:rPr lang="en-US" sz="2800" dirty="0"/>
              <a:t>Our bodies are not our own, but God’s (6.12)</a:t>
            </a:r>
          </a:p>
          <a:p>
            <a:pPr algn="ctr"/>
            <a:r>
              <a:rPr lang="en-US" sz="2800" dirty="0"/>
              <a:t>Our bodies are temples (6.19)</a:t>
            </a:r>
          </a:p>
          <a:p>
            <a:pPr algn="ctr"/>
            <a:r>
              <a:rPr lang="en-US" sz="2800" dirty="0"/>
              <a:t>And we are all member’s of Christ’s body (6.15)</a:t>
            </a:r>
          </a:p>
          <a:p>
            <a:pPr algn="ctr"/>
            <a:r>
              <a:rPr lang="en-US" sz="2800" dirty="0"/>
              <a:t>(we will see this again)</a:t>
            </a:r>
          </a:p>
          <a:p>
            <a:pPr algn="ctr"/>
            <a:endParaRPr lang="en-US" sz="2800" dirty="0"/>
          </a:p>
          <a:p>
            <a:pPr algn="ctr"/>
            <a:r>
              <a:rPr lang="en-US" sz="2800" dirty="0"/>
              <a:t>What we do with them matters.</a:t>
            </a:r>
          </a:p>
          <a:p>
            <a:pPr algn="ctr"/>
            <a:endParaRPr lang="en-US" sz="2800" dirty="0"/>
          </a:p>
          <a:p>
            <a:pPr algn="ctr"/>
            <a:r>
              <a:rPr lang="en-US" sz="2800" dirty="0"/>
              <a:t>Drive the guy who is sleeping with his step-mom out of the community, </a:t>
            </a:r>
          </a:p>
          <a:p>
            <a:pPr algn="ctr"/>
            <a:r>
              <a:rPr lang="en-US" sz="2800" dirty="0"/>
              <a:t>so that he might be redeemed in spirit.</a:t>
            </a:r>
          </a:p>
          <a:p>
            <a:pPr algn="ctr"/>
            <a:endParaRPr lang="en-US" sz="3200" dirty="0"/>
          </a:p>
          <a:p>
            <a:pPr algn="ctr"/>
            <a:endParaRPr lang="en-US" sz="3200" dirty="0"/>
          </a:p>
        </p:txBody>
      </p:sp>
    </p:spTree>
    <p:extLst>
      <p:ext uri="{BB962C8B-B14F-4D97-AF65-F5344CB8AC3E}">
        <p14:creationId xmlns:p14="http://schemas.microsoft.com/office/powerpoint/2010/main" val="3607108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283CCC-7600-F241-BB51-4E960D07B46F}"/>
              </a:ext>
            </a:extLst>
          </p:cNvPr>
          <p:cNvSpPr txBox="1"/>
          <p:nvPr/>
        </p:nvSpPr>
        <p:spPr>
          <a:xfrm>
            <a:off x="1" y="0"/>
            <a:ext cx="12192000" cy="1446550"/>
          </a:xfrm>
          <a:prstGeom prst="rect">
            <a:avLst/>
          </a:prstGeom>
          <a:noFill/>
        </p:spPr>
        <p:txBody>
          <a:bodyPr wrap="square" rtlCol="0">
            <a:spAutoFit/>
          </a:bodyPr>
          <a:lstStyle/>
          <a:p>
            <a:pPr algn="ctr"/>
            <a:endParaRPr lang="en-US" sz="4400" dirty="0"/>
          </a:p>
          <a:p>
            <a:pPr algn="ctr"/>
            <a:endParaRPr lang="en-US" sz="4400" dirty="0"/>
          </a:p>
        </p:txBody>
      </p:sp>
      <p:sp>
        <p:nvSpPr>
          <p:cNvPr id="5" name="TextBox 4">
            <a:extLst>
              <a:ext uri="{FF2B5EF4-FFF2-40B4-BE49-F238E27FC236}">
                <a16:creationId xmlns:a16="http://schemas.microsoft.com/office/drawing/2014/main" id="{533AAFF8-BC33-5F4D-92EE-42B2B38991F2}"/>
              </a:ext>
            </a:extLst>
          </p:cNvPr>
          <p:cNvSpPr txBox="1"/>
          <p:nvPr/>
        </p:nvSpPr>
        <p:spPr>
          <a:xfrm>
            <a:off x="1451728" y="0"/>
            <a:ext cx="9288544" cy="8956298"/>
          </a:xfrm>
          <a:prstGeom prst="rect">
            <a:avLst/>
          </a:prstGeom>
          <a:noFill/>
        </p:spPr>
        <p:txBody>
          <a:bodyPr wrap="square" rtlCol="0">
            <a:spAutoFit/>
          </a:bodyPr>
          <a:lstStyle/>
          <a:p>
            <a:pPr algn="ctr"/>
            <a:endParaRPr lang="en-US" sz="3600" dirty="0"/>
          </a:p>
          <a:p>
            <a:pPr algn="ctr"/>
            <a:r>
              <a:rPr lang="en-US" sz="2800" b="1" dirty="0"/>
              <a:t>FOOD (meat sacrificed to idols)</a:t>
            </a:r>
          </a:p>
          <a:p>
            <a:pPr algn="ctr"/>
            <a:r>
              <a:rPr lang="el-GR" sz="2800" dirty="0" err="1"/>
              <a:t>ἡ</a:t>
            </a:r>
            <a:r>
              <a:rPr lang="el-GR" sz="2800" dirty="0"/>
              <a:t> </a:t>
            </a:r>
            <a:r>
              <a:rPr lang="el-GR" sz="2800" dirty="0" err="1"/>
              <a:t>γνῶσις</a:t>
            </a:r>
            <a:r>
              <a:rPr lang="el-GR" sz="2800" dirty="0"/>
              <a:t> </a:t>
            </a:r>
            <a:r>
              <a:rPr lang="el-GR" sz="2800" dirty="0" err="1"/>
              <a:t>φυσιοῖ</a:t>
            </a:r>
            <a:r>
              <a:rPr lang="el-GR" sz="2800" dirty="0"/>
              <a:t>, </a:t>
            </a:r>
            <a:r>
              <a:rPr lang="el-GR" sz="2800" dirty="0" err="1"/>
              <a:t>ἡ</a:t>
            </a:r>
            <a:r>
              <a:rPr lang="el-GR" sz="2800" dirty="0"/>
              <a:t> </a:t>
            </a:r>
            <a:r>
              <a:rPr lang="el-GR" sz="2800" dirty="0" err="1"/>
              <a:t>δὲ</a:t>
            </a:r>
            <a:r>
              <a:rPr lang="el-GR" sz="2800" dirty="0"/>
              <a:t> </a:t>
            </a:r>
            <a:r>
              <a:rPr lang="el-GR" sz="2800" dirty="0" err="1"/>
              <a:t>ἀγάπη</a:t>
            </a:r>
            <a:r>
              <a:rPr lang="el-GR" sz="2800" dirty="0"/>
              <a:t> </a:t>
            </a:r>
            <a:r>
              <a:rPr lang="el-GR" sz="2800" dirty="0" err="1"/>
              <a:t>οἰκοδομεῖ</a:t>
            </a:r>
            <a:r>
              <a:rPr lang="en-US" sz="2800" dirty="0"/>
              <a:t> (8.1)</a:t>
            </a:r>
            <a:r>
              <a:rPr lang="el-GR" sz="2800" b="1" dirty="0"/>
              <a:t>.</a:t>
            </a:r>
            <a:endParaRPr lang="en-US" sz="2800" b="1" dirty="0"/>
          </a:p>
          <a:p>
            <a:pPr algn="ctr"/>
            <a:r>
              <a:rPr lang="en-US" sz="2800" dirty="0"/>
              <a:t>Knowledge puffs up, but loves builds up. </a:t>
            </a:r>
          </a:p>
          <a:p>
            <a:pPr algn="ctr"/>
            <a:r>
              <a:rPr lang="en-US" sz="2800" dirty="0"/>
              <a:t> </a:t>
            </a:r>
          </a:p>
          <a:p>
            <a:pPr algn="ctr"/>
            <a:r>
              <a:rPr lang="en-US" sz="2800" dirty="0"/>
              <a:t>How?</a:t>
            </a:r>
          </a:p>
          <a:p>
            <a:pPr algn="ctr"/>
            <a:endParaRPr lang="en-US" sz="2800" dirty="0"/>
          </a:p>
          <a:p>
            <a:pPr algn="ctr"/>
            <a:r>
              <a:rPr lang="en-US" sz="2800" dirty="0"/>
              <a:t>If you might cause potential harm to others who see you and become confused or lost because of it, then don’t eat the meat (8.7-13)</a:t>
            </a:r>
          </a:p>
          <a:p>
            <a:pPr algn="ctr"/>
            <a:endParaRPr lang="en-US" sz="2800" dirty="0"/>
          </a:p>
          <a:p>
            <a:pPr algn="ctr"/>
            <a:r>
              <a:rPr lang="en-US" sz="2800" dirty="0"/>
              <a:t>Not all things that are allowed build up (10.23)</a:t>
            </a:r>
          </a:p>
          <a:p>
            <a:pPr algn="ctr"/>
            <a:endParaRPr lang="en-US" sz="2800" dirty="0"/>
          </a:p>
          <a:p>
            <a:pPr algn="ctr"/>
            <a:r>
              <a:rPr lang="en-US" sz="2800" dirty="0"/>
              <a:t>Caring for the souls of others above your own desires builds up</a:t>
            </a:r>
          </a:p>
          <a:p>
            <a:pPr algn="ctr"/>
            <a:endParaRPr lang="en-US" sz="2800" dirty="0"/>
          </a:p>
          <a:p>
            <a:pPr algn="ctr"/>
            <a:endParaRPr lang="en-US" sz="2800" dirty="0"/>
          </a:p>
          <a:p>
            <a:pPr algn="ctr"/>
            <a:endParaRPr lang="en-US" sz="2800" dirty="0"/>
          </a:p>
          <a:p>
            <a:pPr algn="ctr"/>
            <a:endParaRPr lang="en-US" sz="2800" dirty="0"/>
          </a:p>
          <a:p>
            <a:pPr algn="ctr"/>
            <a:endParaRPr lang="en-US" sz="3200" dirty="0"/>
          </a:p>
          <a:p>
            <a:pPr algn="ctr"/>
            <a:endParaRPr lang="en-US" sz="3200" dirty="0"/>
          </a:p>
        </p:txBody>
      </p:sp>
    </p:spTree>
    <p:extLst>
      <p:ext uri="{BB962C8B-B14F-4D97-AF65-F5344CB8AC3E}">
        <p14:creationId xmlns:p14="http://schemas.microsoft.com/office/powerpoint/2010/main" val="2602243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283CCC-7600-F241-BB51-4E960D07B46F}"/>
              </a:ext>
            </a:extLst>
          </p:cNvPr>
          <p:cNvSpPr txBox="1"/>
          <p:nvPr/>
        </p:nvSpPr>
        <p:spPr>
          <a:xfrm>
            <a:off x="1" y="0"/>
            <a:ext cx="12192000" cy="1446550"/>
          </a:xfrm>
          <a:prstGeom prst="rect">
            <a:avLst/>
          </a:prstGeom>
          <a:noFill/>
        </p:spPr>
        <p:txBody>
          <a:bodyPr wrap="square" rtlCol="0">
            <a:spAutoFit/>
          </a:bodyPr>
          <a:lstStyle/>
          <a:p>
            <a:pPr algn="ctr"/>
            <a:endParaRPr lang="en-US" sz="4400" dirty="0"/>
          </a:p>
          <a:p>
            <a:pPr algn="ctr"/>
            <a:endParaRPr lang="en-US" sz="4400" dirty="0"/>
          </a:p>
        </p:txBody>
      </p:sp>
      <p:sp>
        <p:nvSpPr>
          <p:cNvPr id="5" name="TextBox 4">
            <a:extLst>
              <a:ext uri="{FF2B5EF4-FFF2-40B4-BE49-F238E27FC236}">
                <a16:creationId xmlns:a16="http://schemas.microsoft.com/office/drawing/2014/main" id="{533AAFF8-BC33-5F4D-92EE-42B2B38991F2}"/>
              </a:ext>
            </a:extLst>
          </p:cNvPr>
          <p:cNvSpPr txBox="1"/>
          <p:nvPr/>
        </p:nvSpPr>
        <p:spPr>
          <a:xfrm>
            <a:off x="2083324" y="75415"/>
            <a:ext cx="8223315" cy="7232749"/>
          </a:xfrm>
          <a:prstGeom prst="rect">
            <a:avLst/>
          </a:prstGeom>
          <a:noFill/>
        </p:spPr>
        <p:txBody>
          <a:bodyPr wrap="square" rtlCol="0">
            <a:spAutoFit/>
          </a:bodyPr>
          <a:lstStyle/>
          <a:p>
            <a:pPr algn="ctr"/>
            <a:endParaRPr lang="en-US" sz="3600" dirty="0"/>
          </a:p>
          <a:p>
            <a:pPr algn="ctr"/>
            <a:r>
              <a:rPr lang="en-US" sz="2800" b="1" dirty="0"/>
              <a:t>FOOD (</a:t>
            </a:r>
            <a:r>
              <a:rPr lang="en-US" sz="2800" b="1" dirty="0" err="1"/>
              <a:t>koinōnon</a:t>
            </a:r>
            <a:r>
              <a:rPr lang="en-US" sz="2800" b="1" dirty="0"/>
              <a:t> </a:t>
            </a:r>
            <a:r>
              <a:rPr lang="en-US" sz="2800" b="1" dirty="0" err="1"/>
              <a:t>deipnon</a:t>
            </a:r>
            <a:r>
              <a:rPr lang="en-US" sz="2800" b="1" dirty="0"/>
              <a:t>: communal meal)</a:t>
            </a:r>
          </a:p>
          <a:p>
            <a:pPr algn="ctr"/>
            <a:r>
              <a:rPr lang="en-US" sz="2800" dirty="0"/>
              <a:t>This is also something you’re not doing right (11.17)</a:t>
            </a:r>
          </a:p>
          <a:p>
            <a:pPr algn="ctr"/>
            <a:endParaRPr lang="en-US" sz="2800" dirty="0"/>
          </a:p>
          <a:p>
            <a:pPr algn="ctr"/>
            <a:r>
              <a:rPr lang="en-US" sz="2800" i="1" dirty="0" err="1">
                <a:solidFill>
                  <a:srgbClr val="7030A0"/>
                </a:solidFill>
              </a:rPr>
              <a:t>Koinōnia</a:t>
            </a:r>
            <a:r>
              <a:rPr lang="en-US" sz="2800" dirty="0"/>
              <a:t> (10.17)</a:t>
            </a:r>
          </a:p>
          <a:p>
            <a:pPr algn="ctr"/>
            <a:r>
              <a:rPr lang="en-US" sz="2800" dirty="0"/>
              <a:t>We who are many are one body and we participate, as a community, in the body and blood of Christ.</a:t>
            </a:r>
          </a:p>
          <a:p>
            <a:pPr algn="ctr"/>
            <a:endParaRPr lang="en-US" sz="2800" dirty="0"/>
          </a:p>
          <a:p>
            <a:pPr algn="ctr"/>
            <a:r>
              <a:rPr lang="en-US" sz="2800" dirty="0"/>
              <a:t>When you come together to eat, wait for one another, </a:t>
            </a:r>
          </a:p>
          <a:p>
            <a:pPr algn="ctr"/>
            <a:r>
              <a:rPr lang="en-US" sz="2800" dirty="0"/>
              <a:t>and if anyone is hungry let him eat at home (11.33-34)</a:t>
            </a:r>
          </a:p>
          <a:p>
            <a:pPr algn="ctr"/>
            <a:endParaRPr lang="en-US" sz="2800" dirty="0"/>
          </a:p>
          <a:p>
            <a:pPr algn="ctr"/>
            <a:r>
              <a:rPr lang="en-US" sz="2800" dirty="0"/>
              <a:t>Seek not for oneself, but for the other (10.28)</a:t>
            </a:r>
          </a:p>
          <a:p>
            <a:pPr algn="ctr"/>
            <a:r>
              <a:rPr lang="en-US" sz="2800" dirty="0"/>
              <a:t>Caring for one another</a:t>
            </a:r>
          </a:p>
          <a:p>
            <a:pPr algn="ctr"/>
            <a:r>
              <a:rPr lang="en-US" sz="2800" dirty="0"/>
              <a:t>Love builds</a:t>
            </a:r>
          </a:p>
          <a:p>
            <a:pPr algn="ctr"/>
            <a:endParaRPr lang="en-US" sz="3200" dirty="0"/>
          </a:p>
          <a:p>
            <a:pPr algn="ctr"/>
            <a:endParaRPr lang="en-US" sz="3200" dirty="0"/>
          </a:p>
        </p:txBody>
      </p:sp>
    </p:spTree>
    <p:extLst>
      <p:ext uri="{BB962C8B-B14F-4D97-AF65-F5344CB8AC3E}">
        <p14:creationId xmlns:p14="http://schemas.microsoft.com/office/powerpoint/2010/main" val="1935865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3B6B6D-8E79-6F40-8D8A-7E6C405403D7}"/>
              </a:ext>
            </a:extLst>
          </p:cNvPr>
          <p:cNvSpPr txBox="1"/>
          <p:nvPr/>
        </p:nvSpPr>
        <p:spPr>
          <a:xfrm>
            <a:off x="200526" y="366623"/>
            <a:ext cx="11790948" cy="6124754"/>
          </a:xfrm>
          <a:prstGeom prst="rect">
            <a:avLst/>
          </a:prstGeom>
          <a:noFill/>
        </p:spPr>
        <p:txBody>
          <a:bodyPr wrap="square" rtlCol="0">
            <a:spAutoFit/>
          </a:bodyPr>
          <a:lstStyle/>
          <a:p>
            <a:pPr algn="ctr"/>
            <a:r>
              <a:rPr lang="en-US" sz="2800" b="1" dirty="0"/>
              <a:t>CHARISMATA WITHOUT LOVE</a:t>
            </a:r>
            <a:endParaRPr lang="en-US" sz="2800" dirty="0"/>
          </a:p>
          <a:p>
            <a:pPr algn="ctr"/>
            <a:endParaRPr lang="en-US" sz="2800" dirty="0"/>
          </a:p>
          <a:p>
            <a:pPr algn="ctr"/>
            <a:r>
              <a:rPr lang="en-US" sz="2800" dirty="0"/>
              <a:t>If I speak in the tongues of men and angels</a:t>
            </a:r>
          </a:p>
          <a:p>
            <a:pPr algn="ctr"/>
            <a:r>
              <a:rPr lang="en-US" sz="2800" dirty="0" err="1"/>
              <a:t>ἀ</a:t>
            </a:r>
            <a:r>
              <a:rPr lang="el-GR" sz="2800" dirty="0" err="1"/>
              <a:t>γάπην</a:t>
            </a:r>
            <a:r>
              <a:rPr lang="el-GR" sz="2800" dirty="0"/>
              <a:t> </a:t>
            </a:r>
            <a:r>
              <a:rPr lang="el-GR" sz="2800" dirty="0" err="1"/>
              <a:t>δὲ</a:t>
            </a:r>
            <a:r>
              <a:rPr lang="el-GR" sz="2800" dirty="0"/>
              <a:t> </a:t>
            </a:r>
            <a:r>
              <a:rPr lang="el-GR" sz="2800" dirty="0" err="1"/>
              <a:t>μὴ</a:t>
            </a:r>
            <a:r>
              <a:rPr lang="el-GR" sz="2800" dirty="0"/>
              <a:t> </a:t>
            </a:r>
            <a:r>
              <a:rPr lang="el-GR" sz="2800" dirty="0" err="1"/>
              <a:t>ἔχω</a:t>
            </a:r>
            <a:r>
              <a:rPr lang="en-US" sz="2800" dirty="0"/>
              <a:t>/But I don’t have love . . . </a:t>
            </a:r>
          </a:p>
          <a:p>
            <a:pPr algn="ctr"/>
            <a:r>
              <a:rPr lang="en-US" sz="2800" dirty="0"/>
              <a:t>= then I am just making sounds.</a:t>
            </a:r>
          </a:p>
          <a:p>
            <a:pPr algn="ctr"/>
            <a:endParaRPr lang="en-US" sz="2800" dirty="0"/>
          </a:p>
          <a:p>
            <a:pPr algn="ctr"/>
            <a:r>
              <a:rPr lang="en-US" sz="2800" dirty="0"/>
              <a:t>If I have prophecy, understanding, powerful faith</a:t>
            </a:r>
          </a:p>
          <a:p>
            <a:pPr algn="ctr"/>
            <a:r>
              <a:rPr lang="en-US" sz="2800" dirty="0" err="1"/>
              <a:t>ἀ</a:t>
            </a:r>
            <a:r>
              <a:rPr lang="el-GR" sz="2800" dirty="0" err="1"/>
              <a:t>γάπην</a:t>
            </a:r>
            <a:r>
              <a:rPr lang="el-GR" sz="2800" dirty="0"/>
              <a:t> </a:t>
            </a:r>
            <a:r>
              <a:rPr lang="el-GR" sz="2800" dirty="0" err="1"/>
              <a:t>δὲ</a:t>
            </a:r>
            <a:r>
              <a:rPr lang="el-GR" sz="2800" dirty="0"/>
              <a:t> </a:t>
            </a:r>
            <a:r>
              <a:rPr lang="el-GR" sz="2800" dirty="0" err="1"/>
              <a:t>μὴ</a:t>
            </a:r>
            <a:r>
              <a:rPr lang="el-GR" sz="2800" dirty="0"/>
              <a:t> </a:t>
            </a:r>
            <a:r>
              <a:rPr lang="el-GR" sz="2800" dirty="0" err="1"/>
              <a:t>ἔχω</a:t>
            </a:r>
            <a:r>
              <a:rPr lang="en-US" sz="2800" dirty="0"/>
              <a:t>/But if I don’t have love . . . </a:t>
            </a:r>
          </a:p>
          <a:p>
            <a:pPr algn="ctr"/>
            <a:r>
              <a:rPr lang="en-US" sz="2800" dirty="0"/>
              <a:t>= I am nothing.</a:t>
            </a:r>
          </a:p>
          <a:p>
            <a:pPr algn="ctr"/>
            <a:endParaRPr lang="en-US" sz="2800" dirty="0"/>
          </a:p>
          <a:p>
            <a:pPr algn="ctr"/>
            <a:r>
              <a:rPr lang="en-US" sz="2800" dirty="0"/>
              <a:t>I give everything away and sacrifice myself</a:t>
            </a:r>
          </a:p>
          <a:p>
            <a:pPr algn="ctr"/>
            <a:r>
              <a:rPr lang="en-US" sz="2800" dirty="0" err="1"/>
              <a:t>ἀ</a:t>
            </a:r>
            <a:r>
              <a:rPr lang="el-GR" sz="2800" dirty="0" err="1"/>
              <a:t>γάπην</a:t>
            </a:r>
            <a:r>
              <a:rPr lang="el-GR" sz="2800" dirty="0"/>
              <a:t> </a:t>
            </a:r>
            <a:r>
              <a:rPr lang="el-GR" sz="2800" dirty="0" err="1"/>
              <a:t>δὲ</a:t>
            </a:r>
            <a:r>
              <a:rPr lang="el-GR" sz="2800" dirty="0"/>
              <a:t> </a:t>
            </a:r>
            <a:r>
              <a:rPr lang="el-GR" sz="2800" dirty="0" err="1"/>
              <a:t>μὴ</a:t>
            </a:r>
            <a:r>
              <a:rPr lang="el-GR" sz="2800" dirty="0"/>
              <a:t> </a:t>
            </a:r>
            <a:r>
              <a:rPr lang="el-GR" sz="2800" dirty="0" err="1"/>
              <a:t>ἔχω</a:t>
            </a:r>
            <a:r>
              <a:rPr lang="en-US" sz="2800" dirty="0"/>
              <a:t>/But if I don’t have love . . .</a:t>
            </a:r>
          </a:p>
          <a:p>
            <a:pPr algn="ctr"/>
            <a:r>
              <a:rPr lang="en-US" sz="2800" dirty="0"/>
              <a:t>= it was all for nothing. </a:t>
            </a:r>
          </a:p>
          <a:p>
            <a:pPr algn="ctr"/>
            <a:endParaRPr lang="en-US" sz="2800" dirty="0"/>
          </a:p>
        </p:txBody>
      </p:sp>
    </p:spTree>
    <p:extLst>
      <p:ext uri="{BB962C8B-B14F-4D97-AF65-F5344CB8AC3E}">
        <p14:creationId xmlns:p14="http://schemas.microsoft.com/office/powerpoint/2010/main" val="1597366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17AC28-87D2-A94A-9611-CA833D57ECEF}"/>
              </a:ext>
            </a:extLst>
          </p:cNvPr>
          <p:cNvSpPr>
            <a:spLocks noGrp="1"/>
          </p:cNvSpPr>
          <p:nvPr>
            <p:ph type="title"/>
          </p:nvPr>
        </p:nvSpPr>
        <p:spPr/>
        <p:txBody>
          <a:bodyPr>
            <a:normAutofit/>
          </a:bodyPr>
          <a:lstStyle/>
          <a:p>
            <a:pPr algn="ctr"/>
            <a:r>
              <a:rPr lang="en-US" sz="3600" dirty="0">
                <a:latin typeface="+mn-lt"/>
              </a:rPr>
              <a:t>WHAT LOVE DOES AND DOESN’T DO (13.4-7)</a:t>
            </a:r>
          </a:p>
        </p:txBody>
      </p:sp>
      <p:sp>
        <p:nvSpPr>
          <p:cNvPr id="4" name="Content Placeholder 3">
            <a:extLst>
              <a:ext uri="{FF2B5EF4-FFF2-40B4-BE49-F238E27FC236}">
                <a16:creationId xmlns:a16="http://schemas.microsoft.com/office/drawing/2014/main" id="{EDDA7A16-31FD-AD45-AA82-292DCC5D2190}"/>
              </a:ext>
            </a:extLst>
          </p:cNvPr>
          <p:cNvSpPr>
            <a:spLocks noGrp="1"/>
          </p:cNvSpPr>
          <p:nvPr>
            <p:ph sz="half" idx="1"/>
          </p:nvPr>
        </p:nvSpPr>
        <p:spPr/>
        <p:txBody>
          <a:bodyPr/>
          <a:lstStyle/>
          <a:p>
            <a:r>
              <a:rPr lang="en-US" dirty="0"/>
              <a:t>it waits a long time</a:t>
            </a:r>
          </a:p>
          <a:p>
            <a:r>
              <a:rPr lang="en-US" dirty="0"/>
              <a:t>it acts with kindness</a:t>
            </a:r>
          </a:p>
          <a:p>
            <a:r>
              <a:rPr lang="en-US" dirty="0"/>
              <a:t>it endures</a:t>
            </a:r>
          </a:p>
          <a:p>
            <a:r>
              <a:rPr lang="en-US" dirty="0"/>
              <a:t>it has faith</a:t>
            </a:r>
          </a:p>
          <a:p>
            <a:r>
              <a:rPr lang="en-US" dirty="0"/>
              <a:t>it hopes</a:t>
            </a:r>
          </a:p>
          <a:p>
            <a:r>
              <a:rPr lang="en-US" dirty="0"/>
              <a:t>it abides</a:t>
            </a:r>
          </a:p>
          <a:p>
            <a:r>
              <a:rPr lang="en-US" dirty="0"/>
              <a:t>it never dies</a:t>
            </a:r>
          </a:p>
          <a:p>
            <a:r>
              <a:rPr lang="en-US" dirty="0"/>
              <a:t>it rejoices in the truth</a:t>
            </a:r>
          </a:p>
        </p:txBody>
      </p:sp>
      <p:sp>
        <p:nvSpPr>
          <p:cNvPr id="5" name="Content Placeholder 4">
            <a:extLst>
              <a:ext uri="{FF2B5EF4-FFF2-40B4-BE49-F238E27FC236}">
                <a16:creationId xmlns:a16="http://schemas.microsoft.com/office/drawing/2014/main" id="{5449CA0E-CD5F-0244-AF01-2EAA1BBD41B0}"/>
              </a:ext>
            </a:extLst>
          </p:cNvPr>
          <p:cNvSpPr>
            <a:spLocks noGrp="1"/>
          </p:cNvSpPr>
          <p:nvPr>
            <p:ph sz="half" idx="2"/>
          </p:nvPr>
        </p:nvSpPr>
        <p:spPr/>
        <p:txBody>
          <a:bodyPr/>
          <a:lstStyle/>
          <a:p>
            <a:r>
              <a:rPr lang="en-US" dirty="0"/>
              <a:t>act with jealousy</a:t>
            </a:r>
          </a:p>
          <a:p>
            <a:r>
              <a:rPr lang="en-US" dirty="0"/>
              <a:t>boast</a:t>
            </a:r>
          </a:p>
          <a:p>
            <a:r>
              <a:rPr lang="en-US" dirty="0"/>
              <a:t>puff up</a:t>
            </a:r>
          </a:p>
          <a:p>
            <a:r>
              <a:rPr lang="en-US" dirty="0"/>
              <a:t>behave shamefully</a:t>
            </a:r>
          </a:p>
          <a:p>
            <a:r>
              <a:rPr lang="en-US" dirty="0"/>
              <a:t>serve itself</a:t>
            </a:r>
          </a:p>
          <a:p>
            <a:r>
              <a:rPr lang="en-US" dirty="0"/>
              <a:t>rejoice in injustice</a:t>
            </a:r>
          </a:p>
          <a:p>
            <a:r>
              <a:rPr lang="en-US" dirty="0"/>
              <a:t>be quick to anger</a:t>
            </a:r>
          </a:p>
          <a:p>
            <a:r>
              <a:rPr lang="en-US" dirty="0"/>
              <a:t>dwell on the negative</a:t>
            </a:r>
          </a:p>
        </p:txBody>
      </p:sp>
    </p:spTree>
    <p:extLst>
      <p:ext uri="{BB962C8B-B14F-4D97-AF65-F5344CB8AC3E}">
        <p14:creationId xmlns:p14="http://schemas.microsoft.com/office/powerpoint/2010/main" val="4279064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667C44-C6CE-E140-BF54-558DA8C66CB0}"/>
              </a:ext>
            </a:extLst>
          </p:cNvPr>
          <p:cNvSpPr txBox="1"/>
          <p:nvPr/>
        </p:nvSpPr>
        <p:spPr>
          <a:xfrm>
            <a:off x="0" y="0"/>
            <a:ext cx="12192000" cy="4770537"/>
          </a:xfrm>
          <a:prstGeom prst="rect">
            <a:avLst/>
          </a:prstGeom>
          <a:noFill/>
        </p:spPr>
        <p:txBody>
          <a:bodyPr wrap="square" rtlCol="0">
            <a:spAutoFit/>
          </a:bodyPr>
          <a:lstStyle/>
          <a:p>
            <a:pPr algn="ctr"/>
            <a:endParaRPr lang="el-GR" sz="4800" dirty="0"/>
          </a:p>
          <a:p>
            <a:pPr algn="ctr"/>
            <a:endParaRPr lang="el-GR" sz="4800" dirty="0"/>
          </a:p>
          <a:p>
            <a:pPr algn="ctr"/>
            <a:endParaRPr lang="el-GR" sz="4800" dirty="0"/>
          </a:p>
          <a:p>
            <a:pPr algn="ctr"/>
            <a:endParaRPr lang="el-GR" sz="4800" dirty="0"/>
          </a:p>
          <a:p>
            <a:pPr algn="ctr"/>
            <a:r>
              <a:rPr lang="el-GR" sz="4800" dirty="0"/>
              <a:t>Διώκετε </a:t>
            </a:r>
            <a:r>
              <a:rPr lang="el-GR" sz="4800" dirty="0" err="1"/>
              <a:t>τὴν</a:t>
            </a:r>
            <a:r>
              <a:rPr lang="el-GR" sz="4800" dirty="0"/>
              <a:t> </a:t>
            </a:r>
            <a:r>
              <a:rPr lang="el-GR" sz="4800" dirty="0" err="1"/>
              <a:t>ἀγάπην</a:t>
            </a:r>
            <a:endParaRPr lang="el-GR" sz="4800" dirty="0"/>
          </a:p>
          <a:p>
            <a:pPr algn="ctr"/>
            <a:r>
              <a:rPr lang="el-GR" sz="3200" dirty="0"/>
              <a:t>(14.1)</a:t>
            </a:r>
          </a:p>
          <a:p>
            <a:pPr algn="ctr"/>
            <a:endParaRPr lang="el-GR" sz="3200" dirty="0"/>
          </a:p>
        </p:txBody>
      </p:sp>
    </p:spTree>
    <p:extLst>
      <p:ext uri="{BB962C8B-B14F-4D97-AF65-F5344CB8AC3E}">
        <p14:creationId xmlns:p14="http://schemas.microsoft.com/office/powerpoint/2010/main" val="17151732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164</TotalTime>
  <Words>1069</Words>
  <Application>Microsoft Office PowerPoint</Application>
  <PresentationFormat>Widescreen</PresentationFormat>
  <Paragraphs>106</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Eat, Build, Love: A Greek Reading of 1 Corinthians</vt:lpstr>
      <vt:lpstr>PowerPoint Presentation</vt:lpstr>
      <vt:lpstr>PowerPoint Presentation</vt:lpstr>
      <vt:lpstr>PowerPoint Presentation</vt:lpstr>
      <vt:lpstr>PowerPoint Presentation</vt:lpstr>
      <vt:lpstr>PowerPoint Presentation</vt:lpstr>
      <vt:lpstr>WHAT LOVE DOES AND DOESN’T DO (13.4-7)</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Eat-Build-Love or Love is a Verb</dc:title>
  <dc:creator>Microsoft Office User</dc:creator>
  <cp:lastModifiedBy> </cp:lastModifiedBy>
  <cp:revision>30</cp:revision>
  <dcterms:created xsi:type="dcterms:W3CDTF">2019-10-13T02:41:56Z</dcterms:created>
  <dcterms:modified xsi:type="dcterms:W3CDTF">2020-06-11T18:18:46Z</dcterms:modified>
</cp:coreProperties>
</file>