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sldIdLst>
    <p:sldId id="256" r:id="rId2"/>
    <p:sldId id="257" r:id="rId3"/>
    <p:sldId id="258" r:id="rId4"/>
    <p:sldId id="276" r:id="rId5"/>
    <p:sldId id="260" r:id="rId6"/>
    <p:sldId id="261" r:id="rId7"/>
    <p:sldId id="281" r:id="rId8"/>
    <p:sldId id="278" r:id="rId9"/>
    <p:sldId id="280" r:id="rId10"/>
    <p:sldId id="283" r:id="rId11"/>
    <p:sldId id="284" r:id="rId12"/>
    <p:sldId id="28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3" d="100"/>
          <a:sy n="63" d="100"/>
        </p:scale>
        <p:origin x="246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C995B1D-0D67-4C6E-9083-2F38DF36616F}" type="datetimeFigureOut">
              <a:rPr lang="en-US" smtClean="0"/>
              <a:t>3/1/2020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34697EE-3745-4648-BC47-EA96200565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995B1D-0D67-4C6E-9083-2F38DF36616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995B1D-0D67-4C6E-9083-2F38DF36616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C995B1D-0D67-4C6E-9083-2F38DF36616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C995B1D-0D67-4C6E-9083-2F38DF36616F}"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4697EE-3745-4648-BC47-EA962005655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C995B1D-0D67-4C6E-9083-2F38DF36616F}"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C995B1D-0D67-4C6E-9083-2F38DF36616F}"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C995B1D-0D67-4C6E-9083-2F38DF36616F}"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995B1D-0D67-4C6E-9083-2F38DF36616F}"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C995B1D-0D67-4C6E-9083-2F38DF36616F}"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4697EE-3745-4648-BC47-EA96200565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C995B1D-0D67-4C6E-9083-2F38DF36616F}"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34697EE-3745-4648-BC47-EA962005655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995B1D-0D67-4C6E-9083-2F38DF36616F}" type="datetimeFigureOut">
              <a:rPr lang="en-US" smtClean="0"/>
              <a:t>3/1/2020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4697EE-3745-4648-BC47-EA962005655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724464"/>
            <a:ext cx="7851648" cy="1828800"/>
          </a:xfrm>
        </p:spPr>
        <p:txBody>
          <a:bodyPr>
            <a:normAutofit fontScale="90000"/>
          </a:bodyPr>
          <a:lstStyle/>
          <a:p>
            <a:r>
              <a:rPr lang="en-US" dirty="0"/>
              <a:t>Christian Moral Foundations for Community Healing</a:t>
            </a:r>
          </a:p>
        </p:txBody>
      </p:sp>
      <p:sp>
        <p:nvSpPr>
          <p:cNvPr id="3" name="Subtitle 2"/>
          <p:cNvSpPr>
            <a:spLocks noGrp="1"/>
          </p:cNvSpPr>
          <p:nvPr>
            <p:ph type="subTitle" idx="1"/>
          </p:nvPr>
        </p:nvSpPr>
        <p:spPr>
          <a:xfrm>
            <a:off x="533400" y="3733800"/>
            <a:ext cx="7854696" cy="1752600"/>
          </a:xfrm>
        </p:spPr>
        <p:txBody>
          <a:bodyPr/>
          <a:lstStyle/>
          <a:p>
            <a:r>
              <a:rPr lang="en-US" dirty="0"/>
              <a:t>The Rev. Catherine Healy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7705-2A70-4013-8A74-0E5EB5E3CF1C}"/>
              </a:ext>
            </a:extLst>
          </p:cNvPr>
          <p:cNvSpPr>
            <a:spLocks noGrp="1"/>
          </p:cNvSpPr>
          <p:nvPr>
            <p:ph type="title"/>
          </p:nvPr>
        </p:nvSpPr>
        <p:spPr/>
        <p:txBody>
          <a:bodyPr/>
          <a:lstStyle/>
          <a:p>
            <a:r>
              <a:rPr lang="en-US" dirty="0"/>
              <a:t>Direct Assistance vs. Advocacy</a:t>
            </a:r>
          </a:p>
        </p:txBody>
      </p:sp>
      <p:sp>
        <p:nvSpPr>
          <p:cNvPr id="4" name="Content Placeholder 3">
            <a:extLst>
              <a:ext uri="{FF2B5EF4-FFF2-40B4-BE49-F238E27FC236}">
                <a16:creationId xmlns:a16="http://schemas.microsoft.com/office/drawing/2014/main" id="{4852FB99-7172-48AA-B07C-8DFD494FF4DB}"/>
              </a:ext>
            </a:extLst>
          </p:cNvPr>
          <p:cNvSpPr>
            <a:spLocks noGrp="1"/>
          </p:cNvSpPr>
          <p:nvPr>
            <p:ph sz="half" idx="1"/>
          </p:nvPr>
        </p:nvSpPr>
        <p:spPr/>
        <p:txBody>
          <a:bodyPr/>
          <a:lstStyle/>
          <a:p>
            <a:pPr marL="0" indent="0">
              <a:buNone/>
            </a:pPr>
            <a:r>
              <a:rPr lang="en-US" b="1" dirty="0"/>
              <a:t>Direct Assistance</a:t>
            </a:r>
          </a:p>
          <a:p>
            <a:r>
              <a:rPr lang="en-US" dirty="0"/>
              <a:t>Food assistance</a:t>
            </a:r>
          </a:p>
          <a:p>
            <a:r>
              <a:rPr lang="en-US" dirty="0"/>
              <a:t>Cash assistance</a:t>
            </a:r>
          </a:p>
          <a:p>
            <a:r>
              <a:rPr lang="en-US" dirty="0"/>
              <a:t>Emergency housing</a:t>
            </a:r>
          </a:p>
          <a:p>
            <a:r>
              <a:rPr lang="en-US" dirty="0"/>
              <a:t>What else?</a:t>
            </a:r>
          </a:p>
        </p:txBody>
      </p:sp>
      <p:sp>
        <p:nvSpPr>
          <p:cNvPr id="5" name="Content Placeholder 4">
            <a:extLst>
              <a:ext uri="{FF2B5EF4-FFF2-40B4-BE49-F238E27FC236}">
                <a16:creationId xmlns:a16="http://schemas.microsoft.com/office/drawing/2014/main" id="{4E193F8D-7FC0-4D66-8D09-A0E96B9C0C59}"/>
              </a:ext>
            </a:extLst>
          </p:cNvPr>
          <p:cNvSpPr>
            <a:spLocks noGrp="1"/>
          </p:cNvSpPr>
          <p:nvPr>
            <p:ph sz="half" idx="2"/>
          </p:nvPr>
        </p:nvSpPr>
        <p:spPr/>
        <p:txBody>
          <a:bodyPr/>
          <a:lstStyle/>
          <a:p>
            <a:pPr marL="0" indent="0">
              <a:buNone/>
            </a:pPr>
            <a:r>
              <a:rPr lang="en-US" b="1" dirty="0"/>
              <a:t>Advocacy</a:t>
            </a:r>
          </a:p>
          <a:p>
            <a:r>
              <a:rPr lang="en-US" dirty="0"/>
              <a:t>Contacting your representatives</a:t>
            </a:r>
          </a:p>
          <a:p>
            <a:r>
              <a:rPr lang="en-US" dirty="0"/>
              <a:t>Getting involved with lobbying organizations</a:t>
            </a:r>
          </a:p>
          <a:p>
            <a:r>
              <a:rPr lang="en-US" dirty="0"/>
              <a:t>What else?</a:t>
            </a:r>
          </a:p>
        </p:txBody>
      </p:sp>
    </p:spTree>
    <p:extLst>
      <p:ext uri="{BB962C8B-B14F-4D97-AF65-F5344CB8AC3E}">
        <p14:creationId xmlns:p14="http://schemas.microsoft.com/office/powerpoint/2010/main" val="2978407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E8ED0F-405E-4F24-A3AE-B4D4479211A1}"/>
              </a:ext>
            </a:extLst>
          </p:cNvPr>
          <p:cNvSpPr>
            <a:spLocks noGrp="1"/>
          </p:cNvSpPr>
          <p:nvPr>
            <p:ph type="title"/>
          </p:nvPr>
        </p:nvSpPr>
        <p:spPr>
          <a:xfrm>
            <a:off x="419100" y="3124200"/>
            <a:ext cx="8305800" cy="1143000"/>
          </a:xfrm>
        </p:spPr>
        <p:txBody>
          <a:bodyPr>
            <a:normAutofit fontScale="90000"/>
          </a:bodyPr>
          <a:lstStyle/>
          <a:p>
            <a:pPr algn="ctr"/>
            <a:r>
              <a:rPr lang="en-US" dirty="0"/>
              <a:t>Reading a Book</a:t>
            </a:r>
            <a:br>
              <a:rPr lang="en-US" dirty="0"/>
            </a:br>
            <a:r>
              <a:rPr lang="en-US" dirty="0"/>
              <a:t>About It</a:t>
            </a:r>
          </a:p>
        </p:txBody>
      </p:sp>
      <p:sp>
        <p:nvSpPr>
          <p:cNvPr id="6" name="&quot;Not Allowed&quot; Symbol 5">
            <a:extLst>
              <a:ext uri="{FF2B5EF4-FFF2-40B4-BE49-F238E27FC236}">
                <a16:creationId xmlns:a16="http://schemas.microsoft.com/office/drawing/2014/main" id="{9D940E9F-6C81-48B3-8D2A-E107C5B1EF96}"/>
              </a:ext>
            </a:extLst>
          </p:cNvPr>
          <p:cNvSpPr/>
          <p:nvPr/>
        </p:nvSpPr>
        <p:spPr>
          <a:xfrm>
            <a:off x="1676400" y="457200"/>
            <a:ext cx="5562600" cy="5562600"/>
          </a:xfrm>
          <a:prstGeom prst="noSmoking">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29656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245B3-0728-4FF3-AD47-4EBB2F11642A}"/>
              </a:ext>
            </a:extLst>
          </p:cNvPr>
          <p:cNvSpPr>
            <a:spLocks noGrp="1"/>
          </p:cNvSpPr>
          <p:nvPr>
            <p:ph type="title"/>
          </p:nvPr>
        </p:nvSpPr>
        <p:spPr/>
        <p:txBody>
          <a:bodyPr/>
          <a:lstStyle/>
          <a:p>
            <a:r>
              <a:rPr lang="en-US" dirty="0"/>
              <a:t>How Can We Respond?</a:t>
            </a:r>
          </a:p>
        </p:txBody>
      </p:sp>
      <p:sp>
        <p:nvSpPr>
          <p:cNvPr id="3" name="Content Placeholder 2">
            <a:extLst>
              <a:ext uri="{FF2B5EF4-FFF2-40B4-BE49-F238E27FC236}">
                <a16:creationId xmlns:a16="http://schemas.microsoft.com/office/drawing/2014/main" id="{3E6381CC-0343-4E2C-912C-B42831A69B6E}"/>
              </a:ext>
            </a:extLst>
          </p:cNvPr>
          <p:cNvSpPr>
            <a:spLocks noGrp="1"/>
          </p:cNvSpPr>
          <p:nvPr>
            <p:ph idx="1"/>
          </p:nvPr>
        </p:nvSpPr>
        <p:spPr/>
        <p:txBody>
          <a:bodyPr/>
          <a:lstStyle/>
          <a:p>
            <a:pPr marL="514350" indent="-514350">
              <a:buFont typeface="+mj-lt"/>
              <a:buAutoNum type="arabicPeriod"/>
            </a:pPr>
            <a:r>
              <a:rPr lang="en-US" dirty="0"/>
              <a:t>What are the best examples of </a:t>
            </a:r>
            <a:r>
              <a:rPr lang="en-US" b="1" dirty="0"/>
              <a:t>direct assistance</a:t>
            </a:r>
            <a:r>
              <a:rPr lang="en-US" dirty="0"/>
              <a:t> you have seen or benefited from in congregations (at SPR or elsewhere)?</a:t>
            </a:r>
          </a:p>
          <a:p>
            <a:pPr marL="514350" indent="-514350">
              <a:buFont typeface="+mj-lt"/>
              <a:buAutoNum type="arabicPeriod"/>
            </a:pPr>
            <a:r>
              <a:rPr lang="en-US" dirty="0"/>
              <a:t>What are the best examples of </a:t>
            </a:r>
            <a:r>
              <a:rPr lang="en-US" b="1" dirty="0"/>
              <a:t>advocacy</a:t>
            </a:r>
            <a:r>
              <a:rPr lang="en-US" dirty="0"/>
              <a:t> you have seen or benefited from in congregations (at SPR or elsewhere)?</a:t>
            </a:r>
          </a:p>
          <a:p>
            <a:pPr marL="514350" indent="-514350">
              <a:buFont typeface="+mj-lt"/>
              <a:buAutoNum type="arabicPeriod"/>
            </a:pPr>
            <a:r>
              <a:rPr lang="en-US" dirty="0"/>
              <a:t>What do you think should be the church’s balance of direct assistance work to advocacy work? How will we know if we’re getting the balance right?</a:t>
            </a:r>
          </a:p>
        </p:txBody>
      </p:sp>
    </p:spTree>
    <p:extLst>
      <p:ext uri="{BB962C8B-B14F-4D97-AF65-F5344CB8AC3E}">
        <p14:creationId xmlns:p14="http://schemas.microsoft.com/office/powerpoint/2010/main" val="124964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60A8"/>
        </a:solidFill>
        <a:effectLst/>
      </p:bgPr>
    </p:bg>
    <p:spTree>
      <p:nvGrpSpPr>
        <p:cNvPr id="1" name=""/>
        <p:cNvGrpSpPr/>
        <p:nvPr/>
      </p:nvGrpSpPr>
      <p:grpSpPr>
        <a:xfrm>
          <a:off x="0" y="0"/>
          <a:ext cx="0" cy="0"/>
          <a:chOff x="0" y="0"/>
          <a:chExt cx="0" cy="0"/>
        </a:xfrm>
      </p:grpSpPr>
      <p:pic>
        <p:nvPicPr>
          <p:cNvPr id="13314" name="Picture 2" descr="http://i2.wp.com/kidworldcitizen.org/wp-content/uploads/2014/05/52014Golden_Rule_Poster.jpg"/>
          <p:cNvPicPr>
            <a:picLocks noChangeAspect="1" noChangeArrowheads="1"/>
          </p:cNvPicPr>
          <p:nvPr/>
        </p:nvPicPr>
        <p:blipFill>
          <a:blip r:embed="rId2" cstate="print"/>
          <a:srcRect/>
          <a:stretch>
            <a:fillRect/>
          </a:stretch>
        </p:blipFill>
        <p:spPr bwMode="auto">
          <a:xfrm>
            <a:off x="1905000" y="0"/>
            <a:ext cx="5203611" cy="687570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25:34-40</a:t>
            </a:r>
          </a:p>
        </p:txBody>
      </p:sp>
      <p:sp>
        <p:nvSpPr>
          <p:cNvPr id="3" name="Content Placeholder 2"/>
          <p:cNvSpPr>
            <a:spLocks noGrp="1"/>
          </p:cNvSpPr>
          <p:nvPr>
            <p:ph idx="1"/>
          </p:nvPr>
        </p:nvSpPr>
        <p:spPr>
          <a:xfrm>
            <a:off x="457200" y="1935480"/>
            <a:ext cx="8229600" cy="4465320"/>
          </a:xfrm>
        </p:spPr>
        <p:txBody>
          <a:bodyPr>
            <a:noAutofit/>
          </a:bodyPr>
          <a:lstStyle/>
          <a:p>
            <a:pPr marL="0" indent="0">
              <a:lnSpc>
                <a:spcPct val="120000"/>
              </a:lnSpc>
              <a:buNone/>
            </a:pPr>
            <a:r>
              <a:rPr lang="en-US" sz="2000" dirty="0"/>
              <a:t>Then the king will say to those at his right hand, “Come, you that are blessed by my Father, inherit the kingdom prepared for you from the foundation of the world; for I was hungry and you gave me food, I was thirsty and you gave me something to drink, I was a stranger and you welcomed me, I was naked and you gave me clothing, I was sick and you took care of me, I was in prison and you visited me.” Then the righteous will answer him, “Lord, when was it that we saw you hungry and gave you food, or thirsty and gave you something to drink? And when was it that we saw you a stranger and welcomed you, or naked and gave you clothing? And when was it that we saw you sick or in prison and visited you?” And the king will answer them, “Truly I tell you, just as you did it to one of the least of these who are members of my family, you did it to me.”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Matthew 25:41-46</a:t>
            </a:r>
          </a:p>
        </p:txBody>
      </p:sp>
      <p:sp>
        <p:nvSpPr>
          <p:cNvPr id="3" name="Content Placeholder 2"/>
          <p:cNvSpPr>
            <a:spLocks noGrp="1"/>
          </p:cNvSpPr>
          <p:nvPr>
            <p:ph idx="1"/>
          </p:nvPr>
        </p:nvSpPr>
        <p:spPr>
          <a:xfrm>
            <a:off x="457200" y="1935480"/>
            <a:ext cx="8229600" cy="4465320"/>
          </a:xfrm>
        </p:spPr>
        <p:txBody>
          <a:bodyPr>
            <a:noAutofit/>
          </a:bodyPr>
          <a:lstStyle/>
          <a:p>
            <a:pPr marL="0" indent="0">
              <a:lnSpc>
                <a:spcPct val="120000"/>
              </a:lnSpc>
              <a:buNone/>
            </a:pPr>
            <a:r>
              <a:rPr lang="en-US" sz="2000" dirty="0"/>
              <a:t>Then he will say to those at his left hand, “You that are accursed, depart from me into the eternal fire prepared for the devil and his angels; for I was hungry and you gave me no food, I was thirsty and you gave me nothing to drink, I was a stranger and you did not welcome me, naked and you did not give me clothing, sick and in prison and you did not visit me.” Then they also will answer, “Lord, when was it that we saw you hungry or thirsty or a stranger or naked or sick or in prison, and did not take care of you?” Then he will answer them, “Truly I tell you, just as you did not do it to one of the least of these, you did not do it to me.” And these will go away into eternal punishment, but the righteous into eternal life.</a:t>
            </a:r>
          </a:p>
        </p:txBody>
      </p:sp>
    </p:spTree>
    <p:extLst>
      <p:ext uri="{BB962C8B-B14F-4D97-AF65-F5344CB8AC3E}">
        <p14:creationId xmlns:p14="http://schemas.microsoft.com/office/powerpoint/2010/main" val="4338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Baptismal Covenant</a:t>
            </a:r>
          </a:p>
        </p:txBody>
      </p:sp>
      <p:sp>
        <p:nvSpPr>
          <p:cNvPr id="3" name="Content Placeholder 2"/>
          <p:cNvSpPr>
            <a:spLocks noGrp="1"/>
          </p:cNvSpPr>
          <p:nvPr>
            <p:ph idx="1"/>
          </p:nvPr>
        </p:nvSpPr>
        <p:spPr/>
        <p:txBody>
          <a:bodyPr/>
          <a:lstStyle/>
          <a:p>
            <a:pPr marL="457200" indent="-457200"/>
            <a:r>
              <a:rPr lang="en-US" dirty="0"/>
              <a:t>In the Episcopal Church, a person being baptized must answer these questions (among others) affirmatively:</a:t>
            </a:r>
          </a:p>
          <a:p>
            <a:pPr marL="822960" lvl="1" indent="-457200"/>
            <a:r>
              <a:rPr lang="en-US" dirty="0"/>
              <a:t>Will you seek and serve Christ in all persons, </a:t>
            </a:r>
            <a:r>
              <a:rPr lang="en-US" b="1" dirty="0"/>
              <a:t>loving your neighbor as yourself</a:t>
            </a:r>
            <a:r>
              <a:rPr lang="en-US" dirty="0"/>
              <a:t>?</a:t>
            </a:r>
          </a:p>
          <a:p>
            <a:pPr marL="822960" lvl="1" indent="-457200"/>
            <a:r>
              <a:rPr lang="en-US" dirty="0"/>
              <a:t>Will you </a:t>
            </a:r>
            <a:r>
              <a:rPr lang="en-US" b="1" dirty="0"/>
              <a:t>strive for justice and peace</a:t>
            </a:r>
            <a:r>
              <a:rPr lang="en-US" dirty="0"/>
              <a:t> among all people, and </a:t>
            </a:r>
            <a:r>
              <a:rPr lang="en-US" b="1" dirty="0"/>
              <a:t>respect the dignity of every human being</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Baptismal Vows in Action</a:t>
            </a:r>
          </a:p>
        </p:txBody>
      </p:sp>
      <p:sp>
        <p:nvSpPr>
          <p:cNvPr id="3" name="Content Placeholder 2"/>
          <p:cNvSpPr>
            <a:spLocks noGrp="1"/>
          </p:cNvSpPr>
          <p:nvPr>
            <p:ph idx="1"/>
          </p:nvPr>
        </p:nvSpPr>
        <p:spPr>
          <a:xfrm>
            <a:off x="457200" y="1935480"/>
            <a:ext cx="8229600" cy="4693920"/>
          </a:xfrm>
        </p:spPr>
        <p:txBody>
          <a:bodyPr>
            <a:normAutofit/>
          </a:bodyPr>
          <a:lstStyle/>
          <a:p>
            <a:pPr marL="457200" indent="-457200"/>
            <a:r>
              <a:rPr lang="en-US" dirty="0"/>
              <a:t>Our baptismal vows demand that we ask:</a:t>
            </a:r>
          </a:p>
          <a:p>
            <a:pPr marL="822960" lvl="1" indent="-457200"/>
            <a:r>
              <a:rPr lang="en-US" dirty="0"/>
              <a:t>How can I love my neighbor as much as I love myself?</a:t>
            </a:r>
          </a:p>
          <a:p>
            <a:pPr marL="822960" lvl="1" indent="-457200"/>
            <a:r>
              <a:rPr lang="en-US" dirty="0"/>
              <a:t>How can I strive for justice and peace?</a:t>
            </a:r>
          </a:p>
          <a:p>
            <a:pPr marL="822960" lvl="1" indent="-457200"/>
            <a:r>
              <a:rPr lang="en-US" dirty="0"/>
              <a:t>How can I respect the dignity of every human being?</a:t>
            </a:r>
          </a:p>
          <a:p>
            <a:pPr marL="457200" indent="-457200"/>
            <a:r>
              <a:rPr lang="en-US" dirty="0"/>
              <a:t>In practice, these questions translate into:</a:t>
            </a:r>
          </a:p>
          <a:p>
            <a:pPr marL="822960" lvl="1" indent="-457200"/>
            <a:r>
              <a:rPr lang="en-US" dirty="0"/>
              <a:t>How can I connect others with the resources they need to thrive?</a:t>
            </a:r>
          </a:p>
          <a:p>
            <a:pPr marL="822960" lvl="1" indent="-457200"/>
            <a:r>
              <a:rPr lang="en-US" dirty="0"/>
              <a:t>How can I empower them to make their own decisions?</a:t>
            </a:r>
          </a:p>
          <a:p>
            <a:pPr marL="822960" lvl="1" indent="-457200"/>
            <a:r>
              <a:rPr lang="en-US" dirty="0"/>
              <a:t>How can I help them feel valuable and loved?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D1C99-12CC-43A7-BE89-C86EE1582557}"/>
              </a:ext>
            </a:extLst>
          </p:cNvPr>
          <p:cNvSpPr>
            <a:spLocks noGrp="1"/>
          </p:cNvSpPr>
          <p:nvPr>
            <p:ph type="title"/>
          </p:nvPr>
        </p:nvSpPr>
        <p:spPr/>
        <p:txBody>
          <a:bodyPr/>
          <a:lstStyle/>
          <a:p>
            <a:r>
              <a:rPr lang="en-US" dirty="0"/>
              <a:t>How to Think About Poverty</a:t>
            </a:r>
          </a:p>
        </p:txBody>
      </p:sp>
      <p:sp>
        <p:nvSpPr>
          <p:cNvPr id="3" name="Content Placeholder 2">
            <a:extLst>
              <a:ext uri="{FF2B5EF4-FFF2-40B4-BE49-F238E27FC236}">
                <a16:creationId xmlns:a16="http://schemas.microsoft.com/office/drawing/2014/main" id="{74BE7166-E546-44A0-820E-B6FCF19BBB3D}"/>
              </a:ext>
            </a:extLst>
          </p:cNvPr>
          <p:cNvSpPr>
            <a:spLocks noGrp="1"/>
          </p:cNvSpPr>
          <p:nvPr>
            <p:ph idx="1"/>
          </p:nvPr>
        </p:nvSpPr>
        <p:spPr/>
        <p:txBody>
          <a:bodyPr/>
          <a:lstStyle/>
          <a:p>
            <a:pPr marL="0" indent="0">
              <a:buNone/>
            </a:pPr>
            <a:r>
              <a:rPr lang="en-US" dirty="0"/>
              <a:t>“We’ve been doing this thing in the United States for 400 years: We've been operating under the assumption that the only way to reduce poverty is to make it as miserable as possible.”</a:t>
            </a:r>
          </a:p>
          <a:p>
            <a:pPr marL="0" indent="0" algn="r">
              <a:buNone/>
            </a:pPr>
            <a:r>
              <a:rPr lang="en-US" dirty="0"/>
              <a:t>Kathryn Edin, Ph.D.</a:t>
            </a:r>
          </a:p>
          <a:p>
            <a:pPr marL="0" indent="0" algn="r">
              <a:buNone/>
            </a:pPr>
            <a:r>
              <a:rPr lang="en-US" dirty="0"/>
              <a:t>Sociologist and poverty researcher</a:t>
            </a:r>
          </a:p>
        </p:txBody>
      </p:sp>
    </p:spTree>
    <p:extLst>
      <p:ext uri="{BB962C8B-B14F-4D97-AF65-F5344CB8AC3E}">
        <p14:creationId xmlns:p14="http://schemas.microsoft.com/office/powerpoint/2010/main" val="3623396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C39C-8414-4AB9-8026-5D52D387E5C0}"/>
              </a:ext>
            </a:extLst>
          </p:cNvPr>
          <p:cNvSpPr>
            <a:spLocks noGrp="1"/>
          </p:cNvSpPr>
          <p:nvPr>
            <p:ph type="title"/>
          </p:nvPr>
        </p:nvSpPr>
        <p:spPr/>
        <p:txBody>
          <a:bodyPr/>
          <a:lstStyle/>
          <a:p>
            <a:r>
              <a:rPr lang="en-US" dirty="0"/>
              <a:t>How to Think About Poverty</a:t>
            </a:r>
          </a:p>
        </p:txBody>
      </p:sp>
      <p:sp>
        <p:nvSpPr>
          <p:cNvPr id="3" name="Content Placeholder 2">
            <a:extLst>
              <a:ext uri="{FF2B5EF4-FFF2-40B4-BE49-F238E27FC236}">
                <a16:creationId xmlns:a16="http://schemas.microsoft.com/office/drawing/2014/main" id="{3F0E41B9-CCCA-4AA0-90C4-5589E0DD86E6}"/>
              </a:ext>
            </a:extLst>
          </p:cNvPr>
          <p:cNvSpPr>
            <a:spLocks noGrp="1"/>
          </p:cNvSpPr>
          <p:nvPr>
            <p:ph idx="1"/>
          </p:nvPr>
        </p:nvSpPr>
        <p:spPr/>
        <p:txBody>
          <a:bodyPr/>
          <a:lstStyle/>
          <a:p>
            <a:r>
              <a:rPr lang="en-US" dirty="0"/>
              <a:t>Income</a:t>
            </a:r>
          </a:p>
        </p:txBody>
      </p:sp>
    </p:spTree>
    <p:extLst>
      <p:ext uri="{BB962C8B-B14F-4D97-AF65-F5344CB8AC3E}">
        <p14:creationId xmlns:p14="http://schemas.microsoft.com/office/powerpoint/2010/main" val="299999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4C39C-8414-4AB9-8026-5D52D387E5C0}"/>
              </a:ext>
            </a:extLst>
          </p:cNvPr>
          <p:cNvSpPr>
            <a:spLocks noGrp="1"/>
          </p:cNvSpPr>
          <p:nvPr>
            <p:ph type="title"/>
          </p:nvPr>
        </p:nvSpPr>
        <p:spPr/>
        <p:txBody>
          <a:bodyPr/>
          <a:lstStyle/>
          <a:p>
            <a:r>
              <a:rPr lang="en-US" dirty="0"/>
              <a:t>How to Think About Poverty</a:t>
            </a:r>
          </a:p>
        </p:txBody>
      </p:sp>
      <p:sp>
        <p:nvSpPr>
          <p:cNvPr id="3" name="Content Placeholder 2">
            <a:extLst>
              <a:ext uri="{FF2B5EF4-FFF2-40B4-BE49-F238E27FC236}">
                <a16:creationId xmlns:a16="http://schemas.microsoft.com/office/drawing/2014/main" id="{3F0E41B9-CCCA-4AA0-90C4-5589E0DD86E6}"/>
              </a:ext>
            </a:extLst>
          </p:cNvPr>
          <p:cNvSpPr>
            <a:spLocks noGrp="1"/>
          </p:cNvSpPr>
          <p:nvPr>
            <p:ph idx="1"/>
          </p:nvPr>
        </p:nvSpPr>
        <p:spPr/>
        <p:txBody>
          <a:bodyPr/>
          <a:lstStyle/>
          <a:p>
            <a:r>
              <a:rPr lang="en-US" dirty="0"/>
              <a:t>Income</a:t>
            </a:r>
          </a:p>
          <a:p>
            <a:r>
              <a:rPr lang="en-US" dirty="0"/>
              <a:t>Housing</a:t>
            </a:r>
          </a:p>
          <a:p>
            <a:r>
              <a:rPr lang="en-US" dirty="0"/>
              <a:t>Transportation</a:t>
            </a:r>
          </a:p>
          <a:p>
            <a:r>
              <a:rPr lang="en-US" dirty="0"/>
              <a:t>Health care</a:t>
            </a:r>
          </a:p>
          <a:p>
            <a:r>
              <a:rPr lang="en-US" dirty="0"/>
              <a:t>Education</a:t>
            </a:r>
          </a:p>
          <a:p>
            <a:r>
              <a:rPr lang="en-US" dirty="0"/>
              <a:t>Employment</a:t>
            </a:r>
          </a:p>
        </p:txBody>
      </p:sp>
    </p:spTree>
    <p:extLst>
      <p:ext uri="{BB962C8B-B14F-4D97-AF65-F5344CB8AC3E}">
        <p14:creationId xmlns:p14="http://schemas.microsoft.com/office/powerpoint/2010/main" val="23841399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5231</TotalTime>
  <Words>714</Words>
  <Application>Microsoft Office PowerPoint</Application>
  <PresentationFormat>On-screen Show (4:3)</PresentationFormat>
  <Paragraphs>47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Calibri</vt:lpstr>
      <vt:lpstr>Constantia</vt:lpstr>
      <vt:lpstr>Wingdings 2</vt:lpstr>
      <vt:lpstr>Flow</vt:lpstr>
      <vt:lpstr>Christian Moral Foundations for Community Healing</vt:lpstr>
      <vt:lpstr>PowerPoint Presentation</vt:lpstr>
      <vt:lpstr>Matthew 25:34-40</vt:lpstr>
      <vt:lpstr>Matthew 25:41-46</vt:lpstr>
      <vt:lpstr>Baptismal Covenant</vt:lpstr>
      <vt:lpstr>Baptismal Vows in Action</vt:lpstr>
      <vt:lpstr>How to Think About Poverty</vt:lpstr>
      <vt:lpstr>How to Think About Poverty</vt:lpstr>
      <vt:lpstr>How to Think About Poverty</vt:lpstr>
      <vt:lpstr>Direct Assistance vs. Advocacy</vt:lpstr>
      <vt:lpstr>Reading a Book About It</vt:lpstr>
      <vt:lpstr>How Can We Respond?</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&amp; Helping Behavior</dc:title>
  <dc:creator>Catherine Healy</dc:creator>
  <cp:lastModifiedBy> </cp:lastModifiedBy>
  <cp:revision>47</cp:revision>
  <dcterms:created xsi:type="dcterms:W3CDTF">2016-04-19T02:16:38Z</dcterms:created>
  <dcterms:modified xsi:type="dcterms:W3CDTF">2020-03-04T22:55:14Z</dcterms:modified>
</cp:coreProperties>
</file>